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Anton" pitchFamily="2" charset="0"/>
      <p:regular r:id="rId21"/>
    </p:embeddedFont>
    <p:embeddedFont>
      <p:font typeface="Brittany" panose="020B0604020202020204" charset="0"/>
      <p:regular r:id="rId22"/>
    </p:embeddedFont>
    <p:embeddedFont>
      <p:font typeface="Canva Sans Bold" panose="020B0604020202020204" charset="0"/>
      <p:regular r:id="rId23"/>
    </p:embeddedFont>
    <p:embeddedFont>
      <p:font typeface="Inter Bold" panose="020B0604020202020204" charset="0"/>
      <p:regular r:id="rId24"/>
    </p:embeddedFont>
    <p:embeddedFont>
      <p:font typeface="Norwester" panose="020B0604020202020204" charset="0"/>
      <p:regular r:id="rId25"/>
    </p:embeddedFont>
    <p:embeddedFont>
      <p:font typeface="Open Sans" panose="020B0606030504020204" pitchFamily="34" charset="0"/>
      <p:regular r:id="rId26"/>
    </p:embeddedFont>
    <p:embeddedFont>
      <p:font typeface="Open Sans Bold" panose="020B0806030504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1" d="100"/>
          <a:sy n="51" d="100"/>
        </p:scale>
        <p:origin x="108" y="4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studentaffairs.unt.edu/student-activities-center/programs-and-services/student-organizations/officers/soffa.html" TargetMode="External"/><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grpSp>
        <p:nvGrpSpPr>
          <p:cNvPr id="2" name="Group 2" descr="This is a green rectangular box with the title SOFFA Funding in the box."/>
          <p:cNvGrpSpPr/>
          <p:nvPr/>
        </p:nvGrpSpPr>
        <p:grpSpPr>
          <a:xfrm rot="10221244">
            <a:off x="-1786618" y="773264"/>
            <a:ext cx="21861236" cy="8740472"/>
            <a:chOff x="0" y="0"/>
            <a:chExt cx="5757692" cy="2302017"/>
          </a:xfrm>
        </p:grpSpPr>
        <p:sp>
          <p:nvSpPr>
            <p:cNvPr id="3" name="Freeform 3"/>
            <p:cNvSpPr/>
            <p:nvPr/>
          </p:nvSpPr>
          <p:spPr>
            <a:xfrm>
              <a:off x="0" y="0"/>
              <a:ext cx="5757692" cy="2302017"/>
            </a:xfrm>
            <a:custGeom>
              <a:avLst/>
              <a:gdLst/>
              <a:ahLst/>
              <a:cxnLst/>
              <a:rect l="l" t="t" r="r" b="b"/>
              <a:pathLst>
                <a:path w="5757692" h="2302017">
                  <a:moveTo>
                    <a:pt x="0" y="0"/>
                  </a:moveTo>
                  <a:lnTo>
                    <a:pt x="5757692" y="0"/>
                  </a:lnTo>
                  <a:lnTo>
                    <a:pt x="5757692" y="2302017"/>
                  </a:lnTo>
                  <a:lnTo>
                    <a:pt x="0" y="2302017"/>
                  </a:lnTo>
                  <a:close/>
                </a:path>
              </a:pathLst>
            </a:custGeom>
            <a:solidFill>
              <a:srgbClr val="FFFFFF"/>
            </a:solidFill>
          </p:spPr>
          <p:txBody>
            <a:bodyPr/>
            <a:lstStyle/>
            <a:p>
              <a:endParaRPr lang="en-US"/>
            </a:p>
          </p:txBody>
        </p:sp>
        <p:sp>
          <p:nvSpPr>
            <p:cNvPr id="4" name="TextBox 4"/>
            <p:cNvSpPr txBox="1"/>
            <p:nvPr/>
          </p:nvSpPr>
          <p:spPr>
            <a:xfrm>
              <a:off x="0" y="-38100"/>
              <a:ext cx="5757692" cy="234011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rot="10221244">
            <a:off x="-1786618" y="1377288"/>
            <a:ext cx="21861236" cy="7532424"/>
            <a:chOff x="0" y="0"/>
            <a:chExt cx="5757692" cy="1983848"/>
          </a:xfrm>
        </p:grpSpPr>
        <p:sp>
          <p:nvSpPr>
            <p:cNvPr id="6" name="Freeform 6"/>
            <p:cNvSpPr/>
            <p:nvPr/>
          </p:nvSpPr>
          <p:spPr>
            <a:xfrm>
              <a:off x="0" y="0"/>
              <a:ext cx="5757692" cy="1983848"/>
            </a:xfrm>
            <a:custGeom>
              <a:avLst/>
              <a:gdLst/>
              <a:ahLst/>
              <a:cxnLst/>
              <a:rect l="l" t="t" r="r" b="b"/>
              <a:pathLst>
                <a:path w="5757692" h="1983848">
                  <a:moveTo>
                    <a:pt x="0" y="0"/>
                  </a:moveTo>
                  <a:lnTo>
                    <a:pt x="5757692" y="0"/>
                  </a:lnTo>
                  <a:lnTo>
                    <a:pt x="5757692" y="1983848"/>
                  </a:lnTo>
                  <a:lnTo>
                    <a:pt x="0" y="1983848"/>
                  </a:lnTo>
                  <a:close/>
                </a:path>
              </a:pathLst>
            </a:custGeom>
            <a:solidFill>
              <a:srgbClr val="00BF63"/>
            </a:solidFill>
            <a:ln w="95250" cap="sq">
              <a:solidFill>
                <a:srgbClr val="FFFFFF"/>
              </a:solidFill>
              <a:prstDash val="solid"/>
              <a:miter/>
            </a:ln>
          </p:spPr>
          <p:txBody>
            <a:bodyPr/>
            <a:lstStyle/>
            <a:p>
              <a:endParaRPr lang="en-US"/>
            </a:p>
          </p:txBody>
        </p:sp>
        <p:sp>
          <p:nvSpPr>
            <p:cNvPr id="7" name="TextBox 7"/>
            <p:cNvSpPr txBox="1"/>
            <p:nvPr/>
          </p:nvSpPr>
          <p:spPr>
            <a:xfrm>
              <a:off x="0" y="-38100"/>
              <a:ext cx="5757692" cy="2021948"/>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a:spLocks noGrp="1"/>
          </p:cNvSpPr>
          <p:nvPr>
            <p:ph type="title" idx="4294967295"/>
          </p:nvPr>
        </p:nvSpPr>
        <p:spPr>
          <a:xfrm>
            <a:off x="-11181439" y="463337"/>
            <a:ext cx="40650879" cy="107057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3498"/>
              </a:lnSpc>
              <a:spcBef>
                <a:spcPts val="0"/>
              </a:spcBef>
              <a:spcAft>
                <a:spcPts val="0"/>
              </a:spcAft>
              <a:buClrTx/>
              <a:buSzTx/>
              <a:buFontTx/>
              <a:buNone/>
              <a:tabLst/>
              <a:defRPr/>
            </a:pPr>
            <a:endParaRPr kumimoji="0" lang="en-US" sz="66784" b="0" i="0" u="none" strike="noStrike" kern="1200" cap="none" spc="0" normalizeH="0" baseline="0" noProof="0" dirty="0">
              <a:ln>
                <a:noFill/>
              </a:ln>
              <a:solidFill>
                <a:srgbClr val="0C0B0D">
                  <a:alpha val="9804"/>
                </a:srgbClr>
              </a:solidFill>
              <a:effectLst/>
              <a:uLnTx/>
              <a:uFillTx/>
              <a:latin typeface="Norwester"/>
              <a:ea typeface="Norwester"/>
              <a:cs typeface="Norwester"/>
              <a:sym typeface="Norwester"/>
            </a:endParaRPr>
          </a:p>
        </p:txBody>
      </p:sp>
      <p:sp>
        <p:nvSpPr>
          <p:cNvPr id="9" name="TextBox 9"/>
          <p:cNvSpPr txBox="1"/>
          <p:nvPr/>
        </p:nvSpPr>
        <p:spPr>
          <a:xfrm>
            <a:off x="4072624" y="2457474"/>
            <a:ext cx="10142752" cy="3045175"/>
          </a:xfrm>
          <a:prstGeom prst="rect">
            <a:avLst/>
          </a:prstGeom>
        </p:spPr>
        <p:txBody>
          <a:bodyPr lIns="0" tIns="0" rIns="0" bIns="0" rtlCol="0" anchor="t">
            <a:spAutoFit/>
          </a:bodyPr>
          <a:lstStyle/>
          <a:p>
            <a:pPr algn="ctr">
              <a:lnSpc>
                <a:spcPts val="24830"/>
              </a:lnSpc>
            </a:pPr>
            <a:r>
              <a:rPr lang="en-US" sz="17736" dirty="0">
                <a:solidFill>
                  <a:srgbClr val="FFFFFF"/>
                </a:solidFill>
                <a:latin typeface="Norwester"/>
                <a:ea typeface="Norwester"/>
                <a:cs typeface="Norwester"/>
                <a:sym typeface="Norwester"/>
              </a:rPr>
              <a:t>SOFFA</a:t>
            </a:r>
          </a:p>
        </p:txBody>
      </p:sp>
      <p:sp>
        <p:nvSpPr>
          <p:cNvPr id="10" name="TextBox 10"/>
          <p:cNvSpPr txBox="1"/>
          <p:nvPr/>
        </p:nvSpPr>
        <p:spPr>
          <a:xfrm>
            <a:off x="4072624" y="4472646"/>
            <a:ext cx="10142752" cy="3045175"/>
          </a:xfrm>
          <a:prstGeom prst="rect">
            <a:avLst/>
          </a:prstGeom>
        </p:spPr>
        <p:txBody>
          <a:bodyPr lIns="0" tIns="0" rIns="0" bIns="0" rtlCol="0" anchor="t">
            <a:spAutoFit/>
          </a:bodyPr>
          <a:lstStyle/>
          <a:p>
            <a:pPr algn="ctr">
              <a:lnSpc>
                <a:spcPts val="24830"/>
              </a:lnSpc>
            </a:pPr>
            <a:r>
              <a:rPr lang="en-US" sz="17736">
                <a:solidFill>
                  <a:srgbClr val="FFFFFF"/>
                </a:solidFill>
                <a:latin typeface="Norwester"/>
                <a:ea typeface="Norwester"/>
                <a:cs typeface="Norwester"/>
                <a:sym typeface="Norwester"/>
              </a:rPr>
              <a:t>FUNDING</a:t>
            </a:r>
          </a:p>
        </p:txBody>
      </p:sp>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6418844" y="242498"/>
            <a:ext cx="6290072" cy="88709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279"/>
              </a:lnSpc>
              <a:spcBef>
                <a:spcPts val="0"/>
              </a:spcBef>
              <a:spcAft>
                <a:spcPts val="0"/>
              </a:spcAft>
              <a:buClrTx/>
              <a:buSzTx/>
              <a:buFontTx/>
              <a:buNone/>
              <a:tabLst/>
              <a:defRPr/>
            </a:pPr>
            <a:r>
              <a:rPr kumimoji="0" lang="en-US" sz="5199" b="0" i="0" u="none" strike="noStrike" kern="1200" cap="none" spc="0" normalizeH="0" baseline="0" noProof="0" dirty="0">
                <a:ln>
                  <a:noFill/>
                </a:ln>
                <a:solidFill>
                  <a:srgbClr val="C1FF72"/>
                </a:solidFill>
                <a:effectLst/>
                <a:uLnTx/>
                <a:uFillTx/>
                <a:latin typeface="Brittany"/>
                <a:ea typeface="Brittany"/>
                <a:cs typeface="Brittany"/>
                <a:sym typeface="Brittany"/>
              </a:rPr>
              <a:t>Budget Template - Expenses</a:t>
            </a:r>
          </a:p>
        </p:txBody>
      </p:sp>
      <p:sp>
        <p:nvSpPr>
          <p:cNvPr id="3" name="Freeform 3" descr="Budget spreadsheet with rows of items to purchases and columns of description, vendor, contact, shopping link, quantity, unit price, total due, and justification for the item purchased. On top of the sheet is event, organization, and contact info. "/>
          <p:cNvSpPr/>
          <p:nvPr/>
        </p:nvSpPr>
        <p:spPr>
          <a:xfrm>
            <a:off x="259808" y="1377244"/>
            <a:ext cx="17618347" cy="7487798"/>
          </a:xfrm>
          <a:custGeom>
            <a:avLst/>
            <a:gdLst/>
            <a:ahLst/>
            <a:cxnLst/>
            <a:rect l="l" t="t" r="r" b="b"/>
            <a:pathLst>
              <a:path w="17618347" h="7487798">
                <a:moveTo>
                  <a:pt x="0" y="0"/>
                </a:moveTo>
                <a:lnTo>
                  <a:pt x="17618347" y="0"/>
                </a:lnTo>
                <a:lnTo>
                  <a:pt x="17618347" y="7487797"/>
                </a:lnTo>
                <a:lnTo>
                  <a:pt x="0" y="7487797"/>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259808" y="9036491"/>
            <a:ext cx="17768383" cy="740508"/>
          </a:xfrm>
          <a:prstGeom prst="rect">
            <a:avLst/>
          </a:prstGeom>
        </p:spPr>
        <p:txBody>
          <a:bodyPr lIns="0" tIns="0" rIns="0" bIns="0" rtlCol="0" anchor="t">
            <a:spAutoFit/>
          </a:bodyPr>
          <a:lstStyle/>
          <a:p>
            <a:pPr algn="ctr">
              <a:lnSpc>
                <a:spcPts val="2999"/>
              </a:lnSpc>
            </a:pPr>
            <a:r>
              <a:rPr lang="en-US" sz="2142" b="1">
                <a:solidFill>
                  <a:srgbClr val="FCFDFC"/>
                </a:solidFill>
                <a:latin typeface="Canva Sans Bold"/>
                <a:ea typeface="Canva Sans Bold"/>
                <a:cs typeface="Canva Sans Bold"/>
                <a:sym typeface="Canva Sans Bold"/>
              </a:rPr>
              <a:t>You must use this Excel template and upload it to your application, DO NOT save this as a pdf. Make sure all parts of the template are filled out before submitting, including the projected event date.</a:t>
            </a:r>
          </a:p>
        </p:txBody>
      </p:sp>
    </p:spTree>
  </p:cSld>
  <p:clrMapOvr>
    <a:masterClrMapping/>
  </p:clrMapOvr>
  <mc:AlternateContent xmlns:mc="http://schemas.openxmlformats.org/markup-compatibility/2006" xmlns:p14="http://schemas.microsoft.com/office/powerpoint/2010/main">
    <mc:Choice Requires="p14">
      <p:transition p14:dur="0" advClick="0" advTm="16000"/>
    </mc:Choice>
    <mc:Fallback xmlns="">
      <p:transition advClick="0" advTm="16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3823883" y="789783"/>
            <a:ext cx="11069037" cy="108324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820"/>
              </a:lnSpc>
              <a:spcBef>
                <a:spcPts val="0"/>
              </a:spcBef>
              <a:spcAft>
                <a:spcPts val="0"/>
              </a:spcAft>
              <a:buClrTx/>
              <a:buSzTx/>
              <a:buFontTx/>
              <a:buNone/>
              <a:tabLst/>
              <a:defRPr/>
            </a:pPr>
            <a:r>
              <a:rPr kumimoji="0" lang="en-US" sz="6300" b="0" i="0" u="none" strike="noStrike" kern="1200" cap="none" spc="0" normalizeH="0" baseline="0" noProof="0" dirty="0">
                <a:ln>
                  <a:noFill/>
                </a:ln>
                <a:solidFill>
                  <a:srgbClr val="C1FF72"/>
                </a:solidFill>
                <a:effectLst/>
                <a:uLnTx/>
                <a:uFillTx/>
                <a:latin typeface="Brittany"/>
                <a:ea typeface="Brittany"/>
                <a:cs typeface="Brittany"/>
                <a:sym typeface="Brittany"/>
              </a:rPr>
              <a:t>Budget Template - Expenses Breakdown</a:t>
            </a:r>
          </a:p>
        </p:txBody>
      </p:sp>
      <p:sp>
        <p:nvSpPr>
          <p:cNvPr id="4" name="TextBox 4"/>
          <p:cNvSpPr txBox="1"/>
          <p:nvPr/>
        </p:nvSpPr>
        <p:spPr>
          <a:xfrm>
            <a:off x="402098" y="2630216"/>
            <a:ext cx="17483804" cy="6035818"/>
          </a:xfrm>
          <a:prstGeom prst="rect">
            <a:avLst/>
          </a:prstGeom>
        </p:spPr>
        <p:txBody>
          <a:bodyPr lIns="0" tIns="0" rIns="0" bIns="0" rtlCol="0" anchor="t">
            <a:spAutoFit/>
          </a:bodyPr>
          <a:lstStyle/>
          <a:p>
            <a:pPr marL="576136" lvl="1" indent="-288068" algn="l">
              <a:lnSpc>
                <a:spcPts val="3976"/>
              </a:lnSpc>
              <a:buFont typeface="Arial"/>
              <a:buChar char="•"/>
            </a:pPr>
            <a:r>
              <a:rPr lang="en-US" sz="2668" b="1" dirty="0">
                <a:solidFill>
                  <a:srgbClr val="000000"/>
                </a:solidFill>
                <a:latin typeface="Canva Sans Bold"/>
                <a:ea typeface="Canva Sans Bold"/>
                <a:cs typeface="Canva Sans Bold"/>
                <a:sym typeface="Canva Sans Bold"/>
              </a:rPr>
              <a:t>Item Category </a:t>
            </a:r>
            <a:r>
              <a:rPr lang="en-US" sz="2668" b="1" dirty="0">
                <a:solidFill>
                  <a:srgbClr val="FCFDFC"/>
                </a:solidFill>
                <a:latin typeface="Canva Sans Bold"/>
                <a:ea typeface="Canva Sans Bold"/>
                <a:cs typeface="Canva Sans Bold"/>
                <a:sym typeface="Canva Sans Bold"/>
              </a:rPr>
              <a:t>is the type of item (supply, food, facility, speaker/performer, technology, equipment, decoration, etc.)</a:t>
            </a:r>
          </a:p>
          <a:p>
            <a:pPr marL="576136" lvl="1" indent="-288068" algn="l">
              <a:lnSpc>
                <a:spcPts val="3976"/>
              </a:lnSpc>
              <a:buFont typeface="Arial"/>
              <a:buChar char="•"/>
            </a:pPr>
            <a:r>
              <a:rPr lang="en-US" sz="2668" b="1" dirty="0">
                <a:solidFill>
                  <a:srgbClr val="000000"/>
                </a:solidFill>
                <a:latin typeface="Canva Sans Bold"/>
                <a:ea typeface="Canva Sans Bold"/>
                <a:cs typeface="Canva Sans Bold"/>
                <a:sym typeface="Canva Sans Bold"/>
              </a:rPr>
              <a:t>Item description</a:t>
            </a:r>
            <a:r>
              <a:rPr lang="en-US" sz="2668" b="1" dirty="0">
                <a:solidFill>
                  <a:srgbClr val="FCFDFC"/>
                </a:solidFill>
                <a:latin typeface="Canva Sans Bold"/>
                <a:ea typeface="Canva Sans Bold"/>
                <a:cs typeface="Canva Sans Bold"/>
                <a:sym typeface="Canva Sans Bold"/>
              </a:rPr>
              <a:t> is the specific item being purchased</a:t>
            </a:r>
          </a:p>
          <a:p>
            <a:pPr marL="576136" lvl="1" indent="-288068" algn="l">
              <a:lnSpc>
                <a:spcPts val="3976"/>
              </a:lnSpc>
              <a:buFont typeface="Arial"/>
              <a:buChar char="•"/>
            </a:pPr>
            <a:r>
              <a:rPr lang="en-US" sz="2668" b="1" dirty="0">
                <a:solidFill>
                  <a:srgbClr val="000000"/>
                </a:solidFill>
                <a:latin typeface="Canva Sans Bold"/>
                <a:ea typeface="Canva Sans Bold"/>
                <a:cs typeface="Canva Sans Bold"/>
                <a:sym typeface="Canva Sans Bold"/>
              </a:rPr>
              <a:t>Vendor name</a:t>
            </a:r>
            <a:r>
              <a:rPr lang="en-US" sz="2668" b="1" dirty="0">
                <a:solidFill>
                  <a:srgbClr val="FCFDFC"/>
                </a:solidFill>
                <a:latin typeface="Canva Sans Bold"/>
                <a:ea typeface="Canva Sans Bold"/>
                <a:cs typeface="Canva Sans Bold"/>
                <a:sym typeface="Canva Sans Bold"/>
              </a:rPr>
              <a:t> is the company you are purchasing from</a:t>
            </a:r>
          </a:p>
          <a:p>
            <a:pPr marL="576136" lvl="1" indent="-288068" algn="l">
              <a:lnSpc>
                <a:spcPts val="3976"/>
              </a:lnSpc>
              <a:buFont typeface="Arial"/>
              <a:buChar char="•"/>
            </a:pPr>
            <a:r>
              <a:rPr lang="en-US" sz="2668" b="1" dirty="0">
                <a:solidFill>
                  <a:srgbClr val="000000"/>
                </a:solidFill>
                <a:latin typeface="Canva Sans Bold"/>
                <a:ea typeface="Canva Sans Bold"/>
                <a:cs typeface="Canva Sans Bold"/>
                <a:sym typeface="Canva Sans Bold"/>
              </a:rPr>
              <a:t>Vendor contact</a:t>
            </a:r>
            <a:r>
              <a:rPr lang="en-US" sz="2668" b="1" dirty="0">
                <a:solidFill>
                  <a:srgbClr val="FCFDFC"/>
                </a:solidFill>
                <a:latin typeface="Canva Sans Bold"/>
                <a:ea typeface="Canva Sans Bold"/>
                <a:cs typeface="Canva Sans Bold"/>
                <a:sym typeface="Canva Sans Bold"/>
              </a:rPr>
              <a:t> is an email or phone number we can use to contact the vendor if we need assistance with the purchase (please also give name of the person as well)</a:t>
            </a:r>
          </a:p>
          <a:p>
            <a:pPr marL="576136" lvl="1" indent="-288068" algn="l">
              <a:lnSpc>
                <a:spcPts val="3976"/>
              </a:lnSpc>
              <a:buFont typeface="Arial"/>
              <a:buChar char="•"/>
            </a:pPr>
            <a:r>
              <a:rPr lang="en-US" sz="2668" b="1" dirty="0">
                <a:solidFill>
                  <a:srgbClr val="000000"/>
                </a:solidFill>
                <a:latin typeface="Canva Sans Bold"/>
                <a:ea typeface="Canva Sans Bold"/>
                <a:cs typeface="Canva Sans Bold"/>
                <a:sym typeface="Canva Sans Bold"/>
              </a:rPr>
              <a:t>Shopping link</a:t>
            </a:r>
            <a:r>
              <a:rPr lang="en-US" sz="2668" b="1" dirty="0">
                <a:solidFill>
                  <a:srgbClr val="FCFDFC"/>
                </a:solidFill>
                <a:latin typeface="Canva Sans Bold"/>
                <a:ea typeface="Canva Sans Bold"/>
                <a:cs typeface="Canva Sans Bold"/>
                <a:sym typeface="Canva Sans Bold"/>
              </a:rPr>
              <a:t> for any items to purchase from a website</a:t>
            </a:r>
          </a:p>
          <a:p>
            <a:pPr marL="576136" lvl="1" indent="-288068" algn="l">
              <a:lnSpc>
                <a:spcPts val="3976"/>
              </a:lnSpc>
              <a:buFont typeface="Arial"/>
              <a:buChar char="•"/>
            </a:pPr>
            <a:r>
              <a:rPr lang="en-US" sz="2668" b="1" dirty="0">
                <a:solidFill>
                  <a:srgbClr val="000000"/>
                </a:solidFill>
                <a:latin typeface="Canva Sans Bold"/>
                <a:ea typeface="Canva Sans Bold"/>
                <a:cs typeface="Canva Sans Bold"/>
                <a:sym typeface="Canva Sans Bold"/>
              </a:rPr>
              <a:t>Quantity</a:t>
            </a:r>
            <a:r>
              <a:rPr lang="en-US" sz="2668" b="1" dirty="0">
                <a:solidFill>
                  <a:srgbClr val="FCFDFC"/>
                </a:solidFill>
                <a:latin typeface="Canva Sans Bold"/>
                <a:ea typeface="Canva Sans Bold"/>
                <a:cs typeface="Canva Sans Bold"/>
                <a:sym typeface="Canva Sans Bold"/>
              </a:rPr>
              <a:t> is how many are being bought, if something is a set or grouped more than one (i.e. set of 4 and you want 2, that means you are getting 8 of something)</a:t>
            </a:r>
          </a:p>
          <a:p>
            <a:pPr marL="576136" lvl="1" indent="-288068" algn="l">
              <a:lnSpc>
                <a:spcPts val="3976"/>
              </a:lnSpc>
              <a:buFont typeface="Arial"/>
              <a:buChar char="•"/>
            </a:pPr>
            <a:r>
              <a:rPr lang="en-US" sz="2668" b="1" dirty="0">
                <a:solidFill>
                  <a:srgbClr val="000000"/>
                </a:solidFill>
                <a:latin typeface="Canva Sans Bold"/>
                <a:ea typeface="Canva Sans Bold"/>
                <a:cs typeface="Canva Sans Bold"/>
                <a:sym typeface="Canva Sans Bold"/>
              </a:rPr>
              <a:t>Unit price</a:t>
            </a:r>
            <a:r>
              <a:rPr lang="en-US" sz="2668" b="1" dirty="0">
                <a:solidFill>
                  <a:srgbClr val="FCFDFC"/>
                </a:solidFill>
                <a:latin typeface="Canva Sans Bold"/>
                <a:ea typeface="Canva Sans Bold"/>
                <a:cs typeface="Canva Sans Bold"/>
                <a:sym typeface="Canva Sans Bold"/>
              </a:rPr>
              <a:t> is how much 1 of that item costs, it is not the total </a:t>
            </a:r>
          </a:p>
          <a:p>
            <a:pPr marL="576136" lvl="1" indent="-288068" algn="l">
              <a:lnSpc>
                <a:spcPts val="3976"/>
              </a:lnSpc>
              <a:buFont typeface="Arial"/>
              <a:buChar char="•"/>
            </a:pPr>
            <a:r>
              <a:rPr lang="en-US" sz="2668" b="1" dirty="0">
                <a:solidFill>
                  <a:srgbClr val="000000"/>
                </a:solidFill>
                <a:latin typeface="Canva Sans Bold"/>
                <a:ea typeface="Canva Sans Bold"/>
                <a:cs typeface="Canva Sans Bold"/>
                <a:sym typeface="Canva Sans Bold"/>
              </a:rPr>
              <a:t>Total due</a:t>
            </a:r>
            <a:r>
              <a:rPr lang="en-US" sz="2668" b="1" dirty="0">
                <a:solidFill>
                  <a:srgbClr val="FCFDFC"/>
                </a:solidFill>
                <a:latin typeface="Canva Sans Bold"/>
                <a:ea typeface="Canva Sans Bold"/>
                <a:cs typeface="Canva Sans Bold"/>
                <a:sym typeface="Canva Sans Bold"/>
              </a:rPr>
              <a:t> is how much the total cost would be for the total quantity of that item</a:t>
            </a:r>
          </a:p>
          <a:p>
            <a:pPr marL="576136" lvl="1" indent="-288068" algn="l">
              <a:lnSpc>
                <a:spcPts val="3976"/>
              </a:lnSpc>
              <a:buFont typeface="Arial"/>
              <a:buChar char="•"/>
            </a:pPr>
            <a:r>
              <a:rPr lang="en-US" sz="2668" b="1" dirty="0">
                <a:solidFill>
                  <a:srgbClr val="FCFDFC"/>
                </a:solidFill>
                <a:latin typeface="Canva Sans Bold"/>
                <a:ea typeface="Canva Sans Bold"/>
                <a:cs typeface="Canva Sans Bold"/>
                <a:sym typeface="Canva Sans Bold"/>
              </a:rPr>
              <a:t>Please make sure to put a justification of WHY you need that item, and how it will benefit the program</a:t>
            </a:r>
          </a:p>
        </p:txBody>
      </p:sp>
    </p:spTree>
  </p:cSld>
  <p:clrMapOvr>
    <a:masterClrMapping/>
  </p:clrMapOvr>
  <mc:AlternateContent xmlns:mc="http://schemas.openxmlformats.org/markup-compatibility/2006" xmlns:p14="http://schemas.microsoft.com/office/powerpoint/2010/main">
    <mc:Choice Requires="p14">
      <p:transition p14:dur="0" advClick="0" advTm="20000"/>
    </mc:Choice>
    <mc:Fallback xmlns="">
      <p:transition advClick="0" advTm="2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5410200" y="314734"/>
            <a:ext cx="7723570" cy="111527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115"/>
              </a:lnSpc>
              <a:spcBef>
                <a:spcPts val="0"/>
              </a:spcBef>
              <a:spcAft>
                <a:spcPts val="0"/>
              </a:spcAft>
              <a:buClrTx/>
              <a:buSzTx/>
              <a:buFontTx/>
              <a:buNone/>
              <a:tabLst/>
              <a:defRPr/>
            </a:pPr>
            <a:r>
              <a:rPr kumimoji="0" lang="en-US" sz="6510" b="0" i="0" u="none" strike="noStrike" kern="1200" cap="none" spc="0" normalizeH="0" baseline="0" noProof="0" dirty="0">
                <a:ln>
                  <a:noFill/>
                </a:ln>
                <a:solidFill>
                  <a:srgbClr val="C1FF72"/>
                </a:solidFill>
                <a:effectLst/>
                <a:uLnTx/>
                <a:uFillTx/>
                <a:latin typeface="Brittany"/>
                <a:ea typeface="Brittany"/>
                <a:cs typeface="Brittany"/>
                <a:sym typeface="Brittany"/>
              </a:rPr>
              <a:t>Budget Template - Revenue</a:t>
            </a:r>
          </a:p>
        </p:txBody>
      </p:sp>
      <p:sp>
        <p:nvSpPr>
          <p:cNvPr id="3" name="Freeform 3" descr="This spreadsheet is the budget template for revenue generated that includes rows for sponsorshops, ticket sales, donations, any money brought in and then has the column for type of revenue with the amount in another column totaled."/>
          <p:cNvSpPr/>
          <p:nvPr/>
        </p:nvSpPr>
        <p:spPr>
          <a:xfrm>
            <a:off x="817699" y="2860011"/>
            <a:ext cx="16652602" cy="2914205"/>
          </a:xfrm>
          <a:custGeom>
            <a:avLst/>
            <a:gdLst/>
            <a:ahLst/>
            <a:cxnLst/>
            <a:rect l="l" t="t" r="r" b="b"/>
            <a:pathLst>
              <a:path w="16652602" h="2914205">
                <a:moveTo>
                  <a:pt x="0" y="0"/>
                </a:moveTo>
                <a:lnTo>
                  <a:pt x="16652602" y="0"/>
                </a:lnTo>
                <a:lnTo>
                  <a:pt x="16652602" y="2914205"/>
                </a:lnTo>
                <a:lnTo>
                  <a:pt x="0" y="2914205"/>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645200" y="6507641"/>
            <a:ext cx="19578399" cy="821585"/>
          </a:xfrm>
          <a:prstGeom prst="rect">
            <a:avLst/>
          </a:prstGeom>
        </p:spPr>
        <p:txBody>
          <a:bodyPr lIns="0" tIns="0" rIns="0" bIns="0" rtlCol="0" anchor="t">
            <a:spAutoFit/>
          </a:bodyPr>
          <a:lstStyle/>
          <a:p>
            <a:pPr algn="ctr">
              <a:lnSpc>
                <a:spcPts val="3305"/>
              </a:lnSpc>
            </a:pPr>
            <a:r>
              <a:rPr lang="en-US" sz="2360" b="1">
                <a:solidFill>
                  <a:srgbClr val="FCFDFC"/>
                </a:solidFill>
                <a:latin typeface="Canva Sans Bold"/>
                <a:ea typeface="Canva Sans Bold"/>
                <a:cs typeface="Canva Sans Bold"/>
                <a:sym typeface="Canva Sans Bold"/>
              </a:rPr>
              <a:t>Make sure to include any revenue you are likely to generate from the event (i.e. ticket sales, admission fees, </a:t>
            </a:r>
          </a:p>
          <a:p>
            <a:pPr algn="ctr">
              <a:lnSpc>
                <a:spcPts val="3305"/>
              </a:lnSpc>
            </a:pPr>
            <a:r>
              <a:rPr lang="en-US" sz="2360" b="1">
                <a:solidFill>
                  <a:srgbClr val="FCFDFC"/>
                </a:solidFill>
                <a:latin typeface="Canva Sans Bold"/>
                <a:ea typeface="Canva Sans Bold"/>
                <a:cs typeface="Canva Sans Bold"/>
                <a:sym typeface="Canva Sans Bold"/>
              </a:rPr>
              <a:t>sponsorships, donations, etc.). This is a projection, but you can use prior numbers from the last time you held the event.</a:t>
            </a:r>
          </a:p>
        </p:txBody>
      </p:sp>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154072" y="975499"/>
            <a:ext cx="7266330" cy="12287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600"/>
              </a:lnSpc>
              <a:spcBef>
                <a:spcPct val="0"/>
              </a:spcBef>
              <a:spcAft>
                <a:spcPts val="0"/>
              </a:spcAft>
              <a:buClrTx/>
              <a:buSzTx/>
              <a:buFontTx/>
              <a:buNone/>
              <a:tabLst/>
              <a:defRPr/>
            </a:pPr>
            <a:r>
              <a:rPr kumimoji="0" lang="en-US" sz="8000" b="0" i="0" u="none" strike="noStrike" kern="1200" cap="none" spc="0" normalizeH="0" baseline="0" noProof="0" dirty="0">
                <a:ln>
                  <a:noFill/>
                </a:ln>
                <a:solidFill>
                  <a:srgbClr val="C1FF72"/>
                </a:solidFill>
                <a:effectLst/>
                <a:uLnTx/>
                <a:uFillTx/>
                <a:latin typeface="Brittany"/>
                <a:ea typeface="Brittany"/>
                <a:cs typeface="Brittany"/>
                <a:sym typeface="Brittany"/>
              </a:rPr>
              <a:t>Presentation</a:t>
            </a:r>
          </a:p>
        </p:txBody>
      </p:sp>
      <p:sp>
        <p:nvSpPr>
          <p:cNvPr id="4" name="TextBox 4"/>
          <p:cNvSpPr txBox="1"/>
          <p:nvPr/>
        </p:nvSpPr>
        <p:spPr>
          <a:xfrm>
            <a:off x="1154072" y="3712316"/>
            <a:ext cx="14187999" cy="4160520"/>
          </a:xfrm>
          <a:prstGeom prst="rect">
            <a:avLst/>
          </a:prstGeom>
        </p:spPr>
        <p:txBody>
          <a:bodyPr lIns="0" tIns="0" rIns="0" bIns="0" rtlCol="0" anchor="t">
            <a:spAutoFit/>
          </a:bodyPr>
          <a:lstStyle/>
          <a:p>
            <a:pPr marL="0" lvl="1" indent="0" algn="l">
              <a:lnSpc>
                <a:spcPts val="4199"/>
              </a:lnSpc>
              <a:spcBef>
                <a:spcPct val="0"/>
              </a:spcBef>
            </a:pPr>
            <a:r>
              <a:rPr lang="en-US" sz="2799">
                <a:solidFill>
                  <a:srgbClr val="FCFDFC"/>
                </a:solidFill>
                <a:latin typeface="Open Sans"/>
                <a:ea typeface="Open Sans"/>
                <a:cs typeface="Open Sans"/>
                <a:sym typeface="Open Sans"/>
              </a:rPr>
              <a:t>The presentation is the opportunity for you to explain your request, how the program/service benefits the organization, campus community, why you need the funds, what you are purchasing, etc. A powerpoint, slideshow, or visual aid for your presentation is highly recommended.</a:t>
            </a:r>
          </a:p>
          <a:p>
            <a:pPr algn="l">
              <a:lnSpc>
                <a:spcPts val="4199"/>
              </a:lnSpc>
              <a:spcBef>
                <a:spcPct val="0"/>
              </a:spcBef>
            </a:pPr>
            <a:endParaRPr lang="en-US" sz="2799">
              <a:solidFill>
                <a:srgbClr val="FCFDFC"/>
              </a:solidFill>
              <a:latin typeface="Open Sans"/>
              <a:ea typeface="Open Sans"/>
              <a:cs typeface="Open Sans"/>
              <a:sym typeface="Open Sans"/>
            </a:endParaRPr>
          </a:p>
          <a:p>
            <a:pPr algn="l">
              <a:lnSpc>
                <a:spcPts val="4199"/>
              </a:lnSpc>
              <a:spcBef>
                <a:spcPct val="0"/>
              </a:spcBef>
            </a:pPr>
            <a:r>
              <a:rPr lang="en-US" sz="2799" u="none">
                <a:solidFill>
                  <a:srgbClr val="FCFDFC"/>
                </a:solidFill>
                <a:latin typeface="Open Sans"/>
                <a:ea typeface="Open Sans"/>
                <a:cs typeface="Open Sans"/>
                <a:sym typeface="Open Sans"/>
              </a:rPr>
              <a:t>SOFFAC members will ask you questions about your request. Please make sure whoever is presenting on behalf of your organization is knowledgeable of the program or service. </a:t>
            </a:r>
          </a:p>
        </p:txBody>
      </p:sp>
    </p:spTree>
  </p:cSld>
  <p:clrMapOvr>
    <a:masterClrMapping/>
  </p:clrMapOvr>
  <mc:AlternateContent xmlns:mc="http://schemas.openxmlformats.org/markup-compatibility/2006" xmlns:p14="http://schemas.microsoft.com/office/powerpoint/2010/main">
    <mc:Choice Requires="p14">
      <p:transition p14:dur="0" advClick="0" advTm="20000"/>
    </mc:Choice>
    <mc:Fallback xmlns="">
      <p:transition advClick="0" advTm="2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154072" y="975499"/>
            <a:ext cx="7266330" cy="12287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600"/>
              </a:lnSpc>
              <a:spcBef>
                <a:spcPct val="0"/>
              </a:spcBef>
              <a:spcAft>
                <a:spcPts val="0"/>
              </a:spcAft>
              <a:buClrTx/>
              <a:buSzTx/>
              <a:buFontTx/>
              <a:buNone/>
              <a:tabLst/>
              <a:defRPr/>
            </a:pPr>
            <a:r>
              <a:rPr kumimoji="0" lang="en-US" sz="8000" b="0" i="0" u="none" strike="noStrike" kern="1200" cap="none" spc="0" normalizeH="0" baseline="0" noProof="0" dirty="0">
                <a:ln>
                  <a:noFill/>
                </a:ln>
                <a:solidFill>
                  <a:srgbClr val="C1FF72"/>
                </a:solidFill>
                <a:effectLst/>
                <a:uLnTx/>
                <a:uFillTx/>
                <a:latin typeface="Brittany"/>
                <a:ea typeface="Brittany"/>
                <a:cs typeface="Brittany"/>
                <a:sym typeface="Brittany"/>
              </a:rPr>
              <a:t>Award Notification</a:t>
            </a:r>
          </a:p>
        </p:txBody>
      </p:sp>
      <p:sp>
        <p:nvSpPr>
          <p:cNvPr id="4" name="TextBox 4"/>
          <p:cNvSpPr txBox="1"/>
          <p:nvPr/>
        </p:nvSpPr>
        <p:spPr>
          <a:xfrm>
            <a:off x="1154072" y="3519871"/>
            <a:ext cx="14450424" cy="4266874"/>
          </a:xfrm>
          <a:prstGeom prst="rect">
            <a:avLst/>
          </a:prstGeom>
        </p:spPr>
        <p:txBody>
          <a:bodyPr lIns="0" tIns="0" rIns="0" bIns="0" rtlCol="0" anchor="t">
            <a:spAutoFit/>
          </a:bodyPr>
          <a:lstStyle/>
          <a:p>
            <a:pPr algn="l">
              <a:lnSpc>
                <a:spcPts val="4199"/>
              </a:lnSpc>
            </a:pPr>
            <a:r>
              <a:rPr lang="en-US" sz="2799" dirty="0">
                <a:solidFill>
                  <a:srgbClr val="FCFDFC"/>
                </a:solidFill>
                <a:latin typeface="Open Sans"/>
                <a:ea typeface="Open Sans"/>
                <a:cs typeface="Open Sans"/>
                <a:sym typeface="Open Sans"/>
              </a:rPr>
              <a:t>After your presentation, you will be notified of your award, whether you were approved or denied.</a:t>
            </a:r>
          </a:p>
          <a:p>
            <a:pPr algn="l">
              <a:lnSpc>
                <a:spcPts val="4199"/>
              </a:lnSpc>
            </a:pPr>
            <a:r>
              <a:rPr lang="en-US" sz="2799" dirty="0">
                <a:solidFill>
                  <a:srgbClr val="FCFDFC"/>
                </a:solidFill>
                <a:latin typeface="Open Sans"/>
                <a:ea typeface="Open Sans"/>
                <a:cs typeface="Open Sans"/>
                <a:sym typeface="Open Sans"/>
              </a:rPr>
              <a:t>If you were approved, your letter will state how much you were approved for and the allocation of each line item.</a:t>
            </a:r>
          </a:p>
          <a:p>
            <a:pPr algn="l">
              <a:lnSpc>
                <a:spcPts val="4199"/>
              </a:lnSpc>
              <a:spcBef>
                <a:spcPct val="0"/>
              </a:spcBef>
            </a:pPr>
            <a:r>
              <a:rPr lang="en-US" sz="2799" dirty="0">
                <a:solidFill>
                  <a:srgbClr val="FCFDFC"/>
                </a:solidFill>
                <a:latin typeface="Open Sans"/>
                <a:ea typeface="Open Sans"/>
                <a:cs typeface="Open Sans"/>
                <a:sym typeface="Open Sans"/>
              </a:rPr>
              <a:t>If you were denied, you will have a notification in </a:t>
            </a:r>
            <a:r>
              <a:rPr lang="en-US" sz="2799">
                <a:solidFill>
                  <a:srgbClr val="FCFDFC"/>
                </a:solidFill>
                <a:latin typeface="Open Sans"/>
                <a:ea typeface="Open Sans"/>
                <a:cs typeface="Open Sans"/>
                <a:sym typeface="Open Sans"/>
              </a:rPr>
              <a:t>your UNT email </a:t>
            </a:r>
            <a:r>
              <a:rPr lang="en-US" sz="2799" dirty="0">
                <a:solidFill>
                  <a:srgbClr val="FCFDFC"/>
                </a:solidFill>
                <a:latin typeface="Open Sans"/>
                <a:ea typeface="Open Sans"/>
                <a:cs typeface="Open Sans"/>
                <a:sym typeface="Open Sans"/>
              </a:rPr>
              <a:t>stating why you were denied or not allocated funds. Please know that funds are limited; so as much as we would like to fund all requests, unfortunately we may have to make cuts to requests as well.</a:t>
            </a:r>
          </a:p>
        </p:txBody>
      </p:sp>
    </p:spTree>
  </p:cSld>
  <p:clrMapOvr>
    <a:masterClrMapping/>
  </p:clrMapOvr>
  <mc:AlternateContent xmlns:mc="http://schemas.openxmlformats.org/markup-compatibility/2006" xmlns:p14="http://schemas.microsoft.com/office/powerpoint/2010/main">
    <mc:Choice Requires="p14">
      <p:transition p14:dur="0" advClick="0" advTm="19000"/>
    </mc:Choice>
    <mc:Fallback xmlns="">
      <p:transition advClick="0" advTm="19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154072" y="975499"/>
            <a:ext cx="7266330" cy="12287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600"/>
              </a:lnSpc>
              <a:spcBef>
                <a:spcPct val="0"/>
              </a:spcBef>
              <a:spcAft>
                <a:spcPts val="0"/>
              </a:spcAft>
              <a:buClrTx/>
              <a:buSzTx/>
              <a:buFontTx/>
              <a:buNone/>
              <a:tabLst/>
              <a:defRPr/>
            </a:pPr>
            <a:r>
              <a:rPr kumimoji="0" lang="en-US" sz="8000" b="0" i="0" u="none" strike="noStrike" kern="1200" cap="none" spc="0" normalizeH="0" baseline="0" noProof="0" dirty="0">
                <a:ln>
                  <a:noFill/>
                </a:ln>
                <a:solidFill>
                  <a:srgbClr val="C1FF72"/>
                </a:solidFill>
                <a:effectLst/>
                <a:uLnTx/>
                <a:uFillTx/>
                <a:latin typeface="Brittany"/>
                <a:ea typeface="Brittany"/>
                <a:cs typeface="Brittany"/>
                <a:sym typeface="Brittany"/>
              </a:rPr>
              <a:t>Event Consultation</a:t>
            </a:r>
          </a:p>
        </p:txBody>
      </p:sp>
      <p:sp>
        <p:nvSpPr>
          <p:cNvPr id="4" name="TextBox 4"/>
          <p:cNvSpPr txBox="1"/>
          <p:nvPr/>
        </p:nvSpPr>
        <p:spPr>
          <a:xfrm>
            <a:off x="1154072" y="3200090"/>
            <a:ext cx="12298541" cy="4160520"/>
          </a:xfrm>
          <a:prstGeom prst="rect">
            <a:avLst/>
          </a:prstGeom>
        </p:spPr>
        <p:txBody>
          <a:bodyPr lIns="0" tIns="0" rIns="0" bIns="0" rtlCol="0" anchor="t">
            <a:spAutoFit/>
          </a:bodyPr>
          <a:lstStyle/>
          <a:p>
            <a:pPr algn="l">
              <a:lnSpc>
                <a:spcPts val="4199"/>
              </a:lnSpc>
            </a:pPr>
            <a:r>
              <a:rPr lang="en-US" sz="2799">
                <a:solidFill>
                  <a:srgbClr val="FCFDFC"/>
                </a:solidFill>
                <a:latin typeface="Open Sans"/>
                <a:ea typeface="Open Sans"/>
                <a:cs typeface="Open Sans"/>
                <a:sym typeface="Open Sans"/>
              </a:rPr>
              <a:t>You will meet with Student Activities to discuss your program/service, deadlines, purchasing guidelines, marketing, and risk management strategies. This is an opportunity for you to ask any questions you may have to help you better execute your program/service.</a:t>
            </a:r>
          </a:p>
          <a:p>
            <a:pPr algn="l">
              <a:lnSpc>
                <a:spcPts val="4199"/>
              </a:lnSpc>
            </a:pPr>
            <a:endParaRPr lang="en-US" sz="2799">
              <a:solidFill>
                <a:srgbClr val="FCFDFC"/>
              </a:solidFill>
              <a:latin typeface="Open Sans"/>
              <a:ea typeface="Open Sans"/>
              <a:cs typeface="Open Sans"/>
              <a:sym typeface="Open Sans"/>
            </a:endParaRPr>
          </a:p>
          <a:p>
            <a:pPr algn="l">
              <a:lnSpc>
                <a:spcPts val="4199"/>
              </a:lnSpc>
              <a:spcBef>
                <a:spcPct val="0"/>
              </a:spcBef>
            </a:pPr>
            <a:r>
              <a:rPr lang="en-US" sz="2799">
                <a:solidFill>
                  <a:srgbClr val="FCFDFC"/>
                </a:solidFill>
                <a:latin typeface="Open Sans"/>
                <a:ea typeface="Open Sans"/>
                <a:cs typeface="Open Sans"/>
                <a:sym typeface="Open Sans"/>
              </a:rPr>
              <a:t>Additionally, we will provide you with a few tools and resources that will help guide you such as a list of deadlines (when to submit event app, purchasing dates, etc.) and event checklist.</a:t>
            </a:r>
          </a:p>
        </p:txBody>
      </p:sp>
    </p:spTree>
  </p:cSld>
  <p:clrMapOvr>
    <a:masterClrMapping/>
  </p:clrMapOvr>
  <mc:AlternateContent xmlns:mc="http://schemas.openxmlformats.org/markup-compatibility/2006" xmlns:p14="http://schemas.microsoft.com/office/powerpoint/2010/main">
    <mc:Choice Requires="p14">
      <p:transition p14:dur="0" advClick="0" advTm="19000"/>
    </mc:Choice>
    <mc:Fallback xmlns="">
      <p:transition advClick="0" advTm="19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620986" y="1132954"/>
            <a:ext cx="17046027" cy="12287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600"/>
              </a:lnSpc>
              <a:spcBef>
                <a:spcPct val="0"/>
              </a:spcBef>
              <a:spcAft>
                <a:spcPts val="0"/>
              </a:spcAft>
              <a:buClrTx/>
              <a:buSzTx/>
              <a:buFontTx/>
              <a:buNone/>
              <a:tabLst/>
              <a:defRPr/>
            </a:pPr>
            <a:r>
              <a:rPr kumimoji="0" lang="en-US" sz="8000" b="0" i="0" u="none" strike="noStrike" kern="1200" cap="none" spc="0" normalizeH="0" baseline="0" noProof="0" dirty="0">
                <a:ln>
                  <a:noFill/>
                </a:ln>
                <a:solidFill>
                  <a:srgbClr val="C1FF72"/>
                </a:solidFill>
                <a:effectLst/>
                <a:uLnTx/>
                <a:uFillTx/>
                <a:latin typeface="Brittany"/>
                <a:ea typeface="Brittany"/>
                <a:cs typeface="Brittany"/>
                <a:sym typeface="Brittany"/>
              </a:rPr>
              <a:t>Leading Up To and Day of Program/Service </a:t>
            </a:r>
          </a:p>
        </p:txBody>
      </p:sp>
      <p:sp>
        <p:nvSpPr>
          <p:cNvPr id="4" name="TextBox 4"/>
          <p:cNvSpPr txBox="1"/>
          <p:nvPr/>
        </p:nvSpPr>
        <p:spPr>
          <a:xfrm>
            <a:off x="1062947" y="3825157"/>
            <a:ext cx="15688718" cy="3797441"/>
          </a:xfrm>
          <a:prstGeom prst="rect">
            <a:avLst/>
          </a:prstGeom>
        </p:spPr>
        <p:txBody>
          <a:bodyPr lIns="0" tIns="0" rIns="0" bIns="0" rtlCol="0" anchor="t">
            <a:spAutoFit/>
          </a:bodyPr>
          <a:lstStyle/>
          <a:p>
            <a:pPr marL="631821" lvl="1" indent="-315910" algn="l">
              <a:lnSpc>
                <a:spcPts val="4389"/>
              </a:lnSpc>
              <a:buFont typeface="Arial"/>
              <a:buChar char="•"/>
            </a:pPr>
            <a:r>
              <a:rPr lang="en-US" sz="2926">
                <a:solidFill>
                  <a:srgbClr val="FCFDFC"/>
                </a:solidFill>
                <a:latin typeface="Open Sans"/>
                <a:ea typeface="Open Sans"/>
                <a:cs typeface="Open Sans"/>
                <a:sym typeface="Open Sans"/>
              </a:rPr>
              <a:t>Make sure you continue to follow all deadlines.</a:t>
            </a:r>
          </a:p>
          <a:p>
            <a:pPr marL="631821" lvl="1" indent="-315910" algn="l">
              <a:lnSpc>
                <a:spcPts val="4389"/>
              </a:lnSpc>
              <a:buFont typeface="Arial"/>
              <a:buChar char="•"/>
            </a:pPr>
            <a:r>
              <a:rPr lang="en-US" sz="2926">
                <a:solidFill>
                  <a:srgbClr val="FCFDFC"/>
                </a:solidFill>
                <a:latin typeface="Open Sans"/>
                <a:ea typeface="Open Sans"/>
                <a:cs typeface="Open Sans"/>
                <a:sym typeface="Open Sans"/>
              </a:rPr>
              <a:t>Meet with Budget Officer in Student Activities to make purchases for program/service</a:t>
            </a:r>
          </a:p>
          <a:p>
            <a:pPr marL="631821" lvl="1" indent="-315910" algn="l">
              <a:lnSpc>
                <a:spcPts val="4389"/>
              </a:lnSpc>
              <a:buFont typeface="Arial"/>
              <a:buChar char="•"/>
            </a:pPr>
            <a:r>
              <a:rPr lang="en-US" sz="2926">
                <a:solidFill>
                  <a:srgbClr val="FCFDFC"/>
                </a:solidFill>
                <a:latin typeface="Open Sans"/>
                <a:ea typeface="Open Sans"/>
                <a:cs typeface="Open Sans"/>
                <a:sym typeface="Open Sans"/>
              </a:rPr>
              <a:t>If anything changes in your budget, please let us know immediately, if something is unforeseen we may be able to adjust</a:t>
            </a:r>
          </a:p>
          <a:p>
            <a:pPr marL="631821" lvl="1" indent="-315910" algn="l">
              <a:lnSpc>
                <a:spcPts val="4389"/>
              </a:lnSpc>
              <a:buFont typeface="Arial"/>
              <a:buChar char="•"/>
            </a:pPr>
            <a:r>
              <a:rPr lang="en-US" sz="2926">
                <a:solidFill>
                  <a:srgbClr val="FCFDFC"/>
                </a:solidFill>
                <a:latin typeface="Open Sans"/>
                <a:ea typeface="Open Sans"/>
                <a:cs typeface="Open Sans"/>
                <a:sym typeface="Open Sans"/>
              </a:rPr>
              <a:t>Make sure you are following up on your event app, responding to any comments or questions</a:t>
            </a:r>
          </a:p>
          <a:p>
            <a:pPr marL="631821" lvl="1" indent="-315910" algn="l">
              <a:lnSpc>
                <a:spcPts val="4389"/>
              </a:lnSpc>
              <a:buFont typeface="Arial"/>
              <a:buChar char="•"/>
            </a:pPr>
            <a:r>
              <a:rPr lang="en-US" sz="2926" u="none">
                <a:solidFill>
                  <a:srgbClr val="FCFDFC"/>
                </a:solidFill>
                <a:latin typeface="Open Sans"/>
                <a:ea typeface="Open Sans"/>
                <a:cs typeface="Open Sans"/>
                <a:sym typeface="Open Sans"/>
              </a:rPr>
              <a:t>Execute items on event check list </a:t>
            </a:r>
          </a:p>
        </p:txBody>
      </p:sp>
    </p:spTree>
  </p:cSld>
  <p:clrMapOvr>
    <a:masterClrMapping/>
  </p:clrMapOvr>
  <mc:AlternateContent xmlns:mc="http://schemas.openxmlformats.org/markup-compatibility/2006" xmlns:p14="http://schemas.microsoft.com/office/powerpoint/2010/main">
    <mc:Choice Requires="p14">
      <p:transition p14:dur="0" advClick="0" advTm="17000"/>
    </mc:Choice>
    <mc:Fallback xmlns="">
      <p:transition advClick="0" advTm="17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725956" y="1377884"/>
            <a:ext cx="17046027" cy="12287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600"/>
              </a:lnSpc>
              <a:spcBef>
                <a:spcPct val="0"/>
              </a:spcBef>
              <a:spcAft>
                <a:spcPts val="0"/>
              </a:spcAft>
              <a:buClrTx/>
              <a:buSzTx/>
              <a:buFontTx/>
              <a:buNone/>
              <a:tabLst/>
              <a:defRPr/>
            </a:pPr>
            <a:r>
              <a:rPr kumimoji="0" lang="en-US" sz="8000" b="0" i="0" u="none" strike="noStrike" kern="1200" cap="none" spc="0" normalizeH="0" baseline="0" noProof="0" dirty="0">
                <a:ln>
                  <a:noFill/>
                </a:ln>
                <a:solidFill>
                  <a:srgbClr val="C1FF72"/>
                </a:solidFill>
                <a:effectLst/>
                <a:uLnTx/>
                <a:uFillTx/>
                <a:latin typeface="Brittany"/>
                <a:ea typeface="Brittany"/>
                <a:cs typeface="Brittany"/>
                <a:sym typeface="Brittany"/>
              </a:rPr>
              <a:t>Post-Program Evaluation</a:t>
            </a:r>
          </a:p>
        </p:txBody>
      </p:sp>
      <p:sp>
        <p:nvSpPr>
          <p:cNvPr id="4" name="TextBox 4"/>
          <p:cNvSpPr txBox="1"/>
          <p:nvPr/>
        </p:nvSpPr>
        <p:spPr>
          <a:xfrm>
            <a:off x="1028700" y="3754214"/>
            <a:ext cx="15688718" cy="2702373"/>
          </a:xfrm>
          <a:prstGeom prst="rect">
            <a:avLst/>
          </a:prstGeom>
        </p:spPr>
        <p:txBody>
          <a:bodyPr lIns="0" tIns="0" rIns="0" bIns="0" rtlCol="0" anchor="t">
            <a:spAutoFit/>
          </a:bodyPr>
          <a:lstStyle/>
          <a:p>
            <a:pPr marL="631821" lvl="1" indent="-315910" algn="l">
              <a:lnSpc>
                <a:spcPts val="4389"/>
              </a:lnSpc>
              <a:buFont typeface="Arial"/>
              <a:buChar char="•"/>
            </a:pPr>
            <a:r>
              <a:rPr lang="en-US" sz="2926">
                <a:solidFill>
                  <a:srgbClr val="FCFDFC"/>
                </a:solidFill>
                <a:latin typeface="Open Sans"/>
                <a:ea typeface="Open Sans"/>
                <a:cs typeface="Open Sans"/>
                <a:sym typeface="Open Sans"/>
              </a:rPr>
              <a:t>Within 14 Business Days, complete SOFFA Post-Program Evaluation</a:t>
            </a:r>
          </a:p>
          <a:p>
            <a:pPr marL="631821" lvl="1" indent="-315910" algn="l">
              <a:lnSpc>
                <a:spcPts val="4389"/>
              </a:lnSpc>
              <a:buFont typeface="Arial"/>
              <a:buChar char="•"/>
            </a:pPr>
            <a:r>
              <a:rPr lang="en-US" sz="2926">
                <a:solidFill>
                  <a:srgbClr val="FCFDFC"/>
                </a:solidFill>
                <a:latin typeface="Open Sans"/>
                <a:ea typeface="Open Sans"/>
                <a:cs typeface="Open Sans"/>
                <a:sym typeface="Open Sans"/>
              </a:rPr>
              <a:t>Answer questions about attendance, what you learned, improvements for next year, did the program/service achieve its goals, what aspects were successful, etc.</a:t>
            </a:r>
          </a:p>
          <a:p>
            <a:pPr marL="631821" lvl="1" indent="-315910" algn="l">
              <a:lnSpc>
                <a:spcPts val="4389"/>
              </a:lnSpc>
              <a:buFont typeface="Arial"/>
              <a:buChar char="•"/>
            </a:pPr>
            <a:r>
              <a:rPr lang="en-US" sz="2926">
                <a:solidFill>
                  <a:srgbClr val="FCFDFC"/>
                </a:solidFill>
                <a:latin typeface="Open Sans"/>
                <a:ea typeface="Open Sans"/>
                <a:cs typeface="Open Sans"/>
                <a:sym typeface="Open Sans"/>
              </a:rPr>
              <a:t>This tool will be a resource used in the event consultation when the program/service is requested the following year for SOFFA funds.</a:t>
            </a:r>
          </a:p>
        </p:txBody>
      </p:sp>
    </p:spTree>
  </p:cSld>
  <p:clrMapOvr>
    <a:masterClrMapping/>
  </p:clrMapOvr>
  <mc:AlternateContent xmlns:mc="http://schemas.openxmlformats.org/markup-compatibility/2006" xmlns:p14="http://schemas.microsoft.com/office/powerpoint/2010/main">
    <mc:Choice Requires="p14">
      <p:transition p14:dur="0" advClick="0" advTm="16000"/>
    </mc:Choice>
    <mc:Fallback xmlns="">
      <p:transition advClick="0" advTm="16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grpSp>
        <p:nvGrpSpPr>
          <p:cNvPr id="3" name="Group 3">
            <a:extLst>
              <a:ext uri="{C183D7F6-B498-43B3-948B-1728B52AA6E4}">
                <adec:decorative xmlns:adec="http://schemas.microsoft.com/office/drawing/2017/decorative" val="1"/>
              </a:ext>
            </a:extLst>
          </p:cNvPr>
          <p:cNvGrpSpPr/>
          <p:nvPr/>
        </p:nvGrpSpPr>
        <p:grpSpPr>
          <a:xfrm>
            <a:off x="620986" y="2996610"/>
            <a:ext cx="615437" cy="615437"/>
            <a:chOff x="0" y="0"/>
            <a:chExt cx="6350000" cy="6350000"/>
          </a:xfrm>
        </p:grpSpPr>
        <p:sp>
          <p:nvSpPr>
            <p:cNvPr id="4" name="Freeform 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7" name="Group 7">
            <a:extLst>
              <a:ext uri="{C183D7F6-B498-43B3-948B-1728B52AA6E4}">
                <adec:decorative xmlns:adec="http://schemas.microsoft.com/office/drawing/2017/decorative" val="1"/>
              </a:ext>
            </a:extLst>
          </p:cNvPr>
          <p:cNvGrpSpPr/>
          <p:nvPr/>
        </p:nvGrpSpPr>
        <p:grpSpPr>
          <a:xfrm>
            <a:off x="620986" y="4016898"/>
            <a:ext cx="615437" cy="615437"/>
            <a:chOff x="0" y="0"/>
            <a:chExt cx="6350000" cy="6350000"/>
          </a:xfrm>
        </p:grpSpPr>
        <p:sp>
          <p:nvSpPr>
            <p:cNvPr id="8" name="Freeform 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1" name="Group 11">
            <a:extLst>
              <a:ext uri="{C183D7F6-B498-43B3-948B-1728B52AA6E4}">
                <adec:decorative xmlns:adec="http://schemas.microsoft.com/office/drawing/2017/decorative" val="1"/>
              </a:ext>
            </a:extLst>
          </p:cNvPr>
          <p:cNvGrpSpPr/>
          <p:nvPr/>
        </p:nvGrpSpPr>
        <p:grpSpPr>
          <a:xfrm>
            <a:off x="620986" y="6057474"/>
            <a:ext cx="615437" cy="615437"/>
            <a:chOff x="0" y="0"/>
            <a:chExt cx="6350000" cy="6350000"/>
          </a:xfrm>
        </p:grpSpPr>
        <p:sp>
          <p:nvSpPr>
            <p:cNvPr id="12" name="Freeform 1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5" name="Group 15">
            <a:extLst>
              <a:ext uri="{C183D7F6-B498-43B3-948B-1728B52AA6E4}">
                <adec:decorative xmlns:adec="http://schemas.microsoft.com/office/drawing/2017/decorative" val="1"/>
              </a:ext>
            </a:extLst>
          </p:cNvPr>
          <p:cNvGrpSpPr/>
          <p:nvPr/>
        </p:nvGrpSpPr>
        <p:grpSpPr>
          <a:xfrm>
            <a:off x="620986" y="5037186"/>
            <a:ext cx="615437" cy="615437"/>
            <a:chOff x="0" y="0"/>
            <a:chExt cx="6350000" cy="6350000"/>
          </a:xfrm>
        </p:grpSpPr>
        <p:sp>
          <p:nvSpPr>
            <p:cNvPr id="16" name="Freeform 1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8" name="Group 18">
            <a:extLst>
              <a:ext uri="{C183D7F6-B498-43B3-948B-1728B52AA6E4}">
                <adec:decorative xmlns:adec="http://schemas.microsoft.com/office/drawing/2017/decorative" val="1"/>
              </a:ext>
            </a:extLst>
          </p:cNvPr>
          <p:cNvGrpSpPr/>
          <p:nvPr/>
        </p:nvGrpSpPr>
        <p:grpSpPr>
          <a:xfrm>
            <a:off x="620986" y="7077762"/>
            <a:ext cx="615437" cy="615437"/>
            <a:chOff x="0" y="0"/>
            <a:chExt cx="6350000" cy="6350000"/>
          </a:xfrm>
        </p:grpSpPr>
        <p:sp>
          <p:nvSpPr>
            <p:cNvPr id="19" name="Freeform 1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23" name="Group 23">
            <a:extLst>
              <a:ext uri="{C183D7F6-B498-43B3-948B-1728B52AA6E4}">
                <adec:decorative xmlns:adec="http://schemas.microsoft.com/office/drawing/2017/decorative" val="1"/>
              </a:ext>
            </a:extLst>
          </p:cNvPr>
          <p:cNvGrpSpPr/>
          <p:nvPr/>
        </p:nvGrpSpPr>
        <p:grpSpPr>
          <a:xfrm>
            <a:off x="620986" y="8094299"/>
            <a:ext cx="615437" cy="615437"/>
            <a:chOff x="0" y="0"/>
            <a:chExt cx="6350000" cy="6350000"/>
          </a:xfrm>
        </p:grpSpPr>
        <p:sp>
          <p:nvSpPr>
            <p:cNvPr id="24" name="Freeform 2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27" name="Group 27">
            <a:extLst>
              <a:ext uri="{C183D7F6-B498-43B3-948B-1728B52AA6E4}">
                <adec:decorative xmlns:adec="http://schemas.microsoft.com/office/drawing/2017/decorative" val="1"/>
              </a:ext>
            </a:extLst>
          </p:cNvPr>
          <p:cNvGrpSpPr/>
          <p:nvPr/>
        </p:nvGrpSpPr>
        <p:grpSpPr>
          <a:xfrm>
            <a:off x="620986" y="9114587"/>
            <a:ext cx="615437" cy="615437"/>
            <a:chOff x="0" y="0"/>
            <a:chExt cx="6350000" cy="6350000"/>
          </a:xfrm>
        </p:grpSpPr>
        <p:sp>
          <p:nvSpPr>
            <p:cNvPr id="28" name="Freeform 2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sp>
        <p:nvSpPr>
          <p:cNvPr id="21" name="TextBox 21"/>
          <p:cNvSpPr txBox="1">
            <a:spLocks noGrp="1"/>
          </p:cNvSpPr>
          <p:nvPr>
            <p:ph type="title" idx="4294967295"/>
          </p:nvPr>
        </p:nvSpPr>
        <p:spPr>
          <a:xfrm>
            <a:off x="620986" y="842016"/>
            <a:ext cx="17046027" cy="12287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600"/>
              </a:lnSpc>
              <a:spcBef>
                <a:spcPct val="0"/>
              </a:spcBef>
              <a:spcAft>
                <a:spcPts val="0"/>
              </a:spcAft>
              <a:buClrTx/>
              <a:buSzTx/>
              <a:buFontTx/>
              <a:buNone/>
              <a:tabLst/>
              <a:defRPr/>
            </a:pPr>
            <a:r>
              <a:rPr kumimoji="0" lang="en-US" sz="8000" b="0" i="0" u="none" strike="noStrike" kern="1200" cap="none" spc="0" normalizeH="0" baseline="0" noProof="0" dirty="0">
                <a:ln>
                  <a:noFill/>
                </a:ln>
                <a:solidFill>
                  <a:srgbClr val="C1FF72"/>
                </a:solidFill>
                <a:effectLst/>
                <a:uLnTx/>
                <a:uFillTx/>
                <a:latin typeface="Brittany"/>
                <a:ea typeface="Brittany"/>
                <a:cs typeface="Brittany"/>
                <a:sym typeface="Brittany"/>
              </a:rPr>
              <a:t>Key Takeaways</a:t>
            </a:r>
          </a:p>
        </p:txBody>
      </p:sp>
      <p:sp>
        <p:nvSpPr>
          <p:cNvPr id="5" name="TextBox 5"/>
          <p:cNvSpPr txBox="1"/>
          <p:nvPr/>
        </p:nvSpPr>
        <p:spPr>
          <a:xfrm>
            <a:off x="711384" y="2982233"/>
            <a:ext cx="434642" cy="539417"/>
          </a:xfrm>
          <a:prstGeom prst="rect">
            <a:avLst/>
          </a:prstGeom>
        </p:spPr>
        <p:txBody>
          <a:bodyPr lIns="0" tIns="0" rIns="0" bIns="0" rtlCol="0" anchor="t">
            <a:spAutoFit/>
          </a:bodyPr>
          <a:lstStyle/>
          <a:p>
            <a:pPr algn="ctr">
              <a:lnSpc>
                <a:spcPts val="4505"/>
              </a:lnSpc>
            </a:pPr>
            <a:r>
              <a:rPr lang="en-US" sz="2869" b="1">
                <a:solidFill>
                  <a:srgbClr val="000000"/>
                </a:solidFill>
                <a:latin typeface="Open Sans Bold"/>
                <a:ea typeface="Open Sans Bold"/>
                <a:cs typeface="Open Sans Bold"/>
                <a:sym typeface="Open Sans Bold"/>
              </a:rPr>
              <a:t>1</a:t>
            </a:r>
          </a:p>
        </p:txBody>
      </p:sp>
      <p:sp>
        <p:nvSpPr>
          <p:cNvPr id="30" name="TextBox 30"/>
          <p:cNvSpPr txBox="1"/>
          <p:nvPr/>
        </p:nvSpPr>
        <p:spPr>
          <a:xfrm>
            <a:off x="1749675" y="2792018"/>
            <a:ext cx="15664482" cy="767446"/>
          </a:xfrm>
          <a:prstGeom prst="rect">
            <a:avLst/>
          </a:prstGeom>
        </p:spPr>
        <p:txBody>
          <a:bodyPr lIns="0" tIns="0" rIns="0" bIns="0" rtlCol="0" anchor="t">
            <a:spAutoFit/>
          </a:bodyPr>
          <a:lstStyle/>
          <a:p>
            <a:pPr marL="0" lvl="1" indent="0" algn="l">
              <a:lnSpc>
                <a:spcPts val="6696"/>
              </a:lnSpc>
              <a:spcBef>
                <a:spcPct val="0"/>
              </a:spcBef>
            </a:pPr>
            <a:r>
              <a:rPr lang="en-US" sz="3348">
                <a:solidFill>
                  <a:srgbClr val="FCFDFC"/>
                </a:solidFill>
                <a:latin typeface="Open Sans"/>
                <a:ea typeface="Open Sans"/>
                <a:cs typeface="Open Sans"/>
                <a:sym typeface="Open Sans"/>
              </a:rPr>
              <a:t>Programs eligible (On-Campus Event/Service,  twice in the last 3 years)</a:t>
            </a:r>
          </a:p>
        </p:txBody>
      </p:sp>
      <p:sp>
        <p:nvSpPr>
          <p:cNvPr id="9" name="TextBox 9"/>
          <p:cNvSpPr txBox="1"/>
          <p:nvPr/>
        </p:nvSpPr>
        <p:spPr>
          <a:xfrm>
            <a:off x="711384" y="4002521"/>
            <a:ext cx="434642" cy="539417"/>
          </a:xfrm>
          <a:prstGeom prst="rect">
            <a:avLst/>
          </a:prstGeom>
        </p:spPr>
        <p:txBody>
          <a:bodyPr lIns="0" tIns="0" rIns="0" bIns="0" rtlCol="0" anchor="t">
            <a:spAutoFit/>
          </a:bodyPr>
          <a:lstStyle/>
          <a:p>
            <a:pPr marL="0" lvl="1" indent="0" algn="ctr">
              <a:lnSpc>
                <a:spcPts val="4505"/>
              </a:lnSpc>
              <a:spcBef>
                <a:spcPct val="0"/>
              </a:spcBef>
            </a:pPr>
            <a:r>
              <a:rPr lang="en-US" sz="2869" b="1" u="none">
                <a:solidFill>
                  <a:srgbClr val="000000"/>
                </a:solidFill>
                <a:latin typeface="Open Sans Bold"/>
                <a:ea typeface="Open Sans Bold"/>
                <a:cs typeface="Open Sans Bold"/>
                <a:sym typeface="Open Sans Bold"/>
              </a:rPr>
              <a:t>2</a:t>
            </a:r>
          </a:p>
        </p:txBody>
      </p:sp>
      <p:sp>
        <p:nvSpPr>
          <p:cNvPr id="6" name="TextBox 6"/>
          <p:cNvSpPr txBox="1"/>
          <p:nvPr/>
        </p:nvSpPr>
        <p:spPr>
          <a:xfrm>
            <a:off x="1749675" y="3905971"/>
            <a:ext cx="15779556" cy="900812"/>
          </a:xfrm>
          <a:prstGeom prst="rect">
            <a:avLst/>
          </a:prstGeom>
        </p:spPr>
        <p:txBody>
          <a:bodyPr lIns="0" tIns="0" rIns="0" bIns="0" rtlCol="0" anchor="t">
            <a:spAutoFit/>
          </a:bodyPr>
          <a:lstStyle/>
          <a:p>
            <a:pPr marL="0" lvl="1" indent="0" algn="l">
              <a:lnSpc>
                <a:spcPts val="3515"/>
              </a:lnSpc>
            </a:pPr>
            <a:r>
              <a:rPr lang="en-US" sz="3348">
                <a:solidFill>
                  <a:srgbClr val="FCFDFC"/>
                </a:solidFill>
                <a:latin typeface="Open Sans"/>
                <a:ea typeface="Open Sans"/>
                <a:cs typeface="Open Sans"/>
                <a:sym typeface="Open Sans"/>
              </a:rPr>
              <a:t>An org may only request supplemental funding if budgetary change outside  org control</a:t>
            </a:r>
          </a:p>
        </p:txBody>
      </p:sp>
      <p:sp>
        <p:nvSpPr>
          <p:cNvPr id="17" name="TextBox 17"/>
          <p:cNvSpPr txBox="1"/>
          <p:nvPr/>
        </p:nvSpPr>
        <p:spPr>
          <a:xfrm>
            <a:off x="711384" y="5022809"/>
            <a:ext cx="434642" cy="539417"/>
          </a:xfrm>
          <a:prstGeom prst="rect">
            <a:avLst/>
          </a:prstGeom>
        </p:spPr>
        <p:txBody>
          <a:bodyPr lIns="0" tIns="0" rIns="0" bIns="0" rtlCol="0" anchor="t">
            <a:spAutoFit/>
          </a:bodyPr>
          <a:lstStyle/>
          <a:p>
            <a:pPr marL="0" lvl="1" indent="0" algn="ctr">
              <a:lnSpc>
                <a:spcPts val="4505"/>
              </a:lnSpc>
              <a:spcBef>
                <a:spcPct val="0"/>
              </a:spcBef>
            </a:pPr>
            <a:r>
              <a:rPr lang="en-US" sz="2869" b="1" u="none">
                <a:solidFill>
                  <a:srgbClr val="000000"/>
                </a:solidFill>
                <a:latin typeface="Open Sans Bold"/>
                <a:ea typeface="Open Sans Bold"/>
                <a:cs typeface="Open Sans Bold"/>
                <a:sym typeface="Open Sans Bold"/>
              </a:rPr>
              <a:t>3</a:t>
            </a:r>
          </a:p>
        </p:txBody>
      </p:sp>
      <p:sp>
        <p:nvSpPr>
          <p:cNvPr id="26" name="TextBox 26"/>
          <p:cNvSpPr txBox="1"/>
          <p:nvPr/>
        </p:nvSpPr>
        <p:spPr>
          <a:xfrm>
            <a:off x="1749675" y="5038639"/>
            <a:ext cx="15917339" cy="896711"/>
          </a:xfrm>
          <a:prstGeom prst="rect">
            <a:avLst/>
          </a:prstGeom>
        </p:spPr>
        <p:txBody>
          <a:bodyPr lIns="0" tIns="0" rIns="0" bIns="0" rtlCol="0" anchor="t">
            <a:spAutoFit/>
          </a:bodyPr>
          <a:lstStyle/>
          <a:p>
            <a:pPr marL="0" lvl="1" indent="0" algn="l">
              <a:lnSpc>
                <a:spcPts val="3482"/>
              </a:lnSpc>
            </a:pPr>
            <a:r>
              <a:rPr lang="en-US" sz="3348">
                <a:solidFill>
                  <a:srgbClr val="FCFDFC"/>
                </a:solidFill>
                <a:latin typeface="Open Sans"/>
                <a:ea typeface="Open Sans"/>
                <a:cs typeface="Open Sans"/>
                <a:sym typeface="Open Sans"/>
              </a:rPr>
              <a:t>In the application, make sure to provide at least 2 prior event app links for the requested program</a:t>
            </a:r>
          </a:p>
        </p:txBody>
      </p:sp>
      <p:sp>
        <p:nvSpPr>
          <p:cNvPr id="13" name="TextBox 13"/>
          <p:cNvSpPr txBox="1"/>
          <p:nvPr/>
        </p:nvSpPr>
        <p:spPr>
          <a:xfrm>
            <a:off x="711384" y="6043097"/>
            <a:ext cx="434642" cy="539417"/>
          </a:xfrm>
          <a:prstGeom prst="rect">
            <a:avLst/>
          </a:prstGeom>
        </p:spPr>
        <p:txBody>
          <a:bodyPr lIns="0" tIns="0" rIns="0" bIns="0" rtlCol="0" anchor="t">
            <a:spAutoFit/>
          </a:bodyPr>
          <a:lstStyle/>
          <a:p>
            <a:pPr marL="0" lvl="1" indent="0" algn="ctr">
              <a:lnSpc>
                <a:spcPts val="4505"/>
              </a:lnSpc>
              <a:spcBef>
                <a:spcPct val="0"/>
              </a:spcBef>
            </a:pPr>
            <a:r>
              <a:rPr lang="en-US" sz="2869" b="1" u="none">
                <a:solidFill>
                  <a:srgbClr val="000000"/>
                </a:solidFill>
                <a:latin typeface="Open Sans Bold"/>
                <a:ea typeface="Open Sans Bold"/>
                <a:cs typeface="Open Sans Bold"/>
                <a:sym typeface="Open Sans Bold"/>
              </a:rPr>
              <a:t>4</a:t>
            </a:r>
          </a:p>
        </p:txBody>
      </p:sp>
      <p:sp>
        <p:nvSpPr>
          <p:cNvPr id="10" name="TextBox 10"/>
          <p:cNvSpPr txBox="1"/>
          <p:nvPr/>
        </p:nvSpPr>
        <p:spPr>
          <a:xfrm>
            <a:off x="1749675" y="5862407"/>
            <a:ext cx="13588275" cy="767446"/>
          </a:xfrm>
          <a:prstGeom prst="rect">
            <a:avLst/>
          </a:prstGeom>
        </p:spPr>
        <p:txBody>
          <a:bodyPr lIns="0" tIns="0" rIns="0" bIns="0" rtlCol="0" anchor="t">
            <a:spAutoFit/>
          </a:bodyPr>
          <a:lstStyle/>
          <a:p>
            <a:pPr marL="0" lvl="1" indent="0" algn="l">
              <a:lnSpc>
                <a:spcPts val="6696"/>
              </a:lnSpc>
              <a:spcBef>
                <a:spcPct val="0"/>
              </a:spcBef>
            </a:pPr>
            <a:r>
              <a:rPr lang="en-US" sz="3348">
                <a:solidFill>
                  <a:srgbClr val="FCFDFC"/>
                </a:solidFill>
                <a:latin typeface="Open Sans"/>
                <a:ea typeface="Open Sans"/>
                <a:cs typeface="Open Sans"/>
                <a:sym typeface="Open Sans"/>
              </a:rPr>
              <a:t>Make sure your budget has everything needed for your program</a:t>
            </a:r>
          </a:p>
        </p:txBody>
      </p:sp>
      <p:sp>
        <p:nvSpPr>
          <p:cNvPr id="20" name="TextBox 20"/>
          <p:cNvSpPr txBox="1"/>
          <p:nvPr/>
        </p:nvSpPr>
        <p:spPr>
          <a:xfrm>
            <a:off x="711384" y="7063385"/>
            <a:ext cx="434642" cy="539417"/>
          </a:xfrm>
          <a:prstGeom prst="rect">
            <a:avLst/>
          </a:prstGeom>
        </p:spPr>
        <p:txBody>
          <a:bodyPr lIns="0" tIns="0" rIns="0" bIns="0" rtlCol="0" anchor="t">
            <a:spAutoFit/>
          </a:bodyPr>
          <a:lstStyle/>
          <a:p>
            <a:pPr marL="0" lvl="1" indent="0" algn="ctr">
              <a:lnSpc>
                <a:spcPts val="4505"/>
              </a:lnSpc>
              <a:spcBef>
                <a:spcPct val="0"/>
              </a:spcBef>
            </a:pPr>
            <a:r>
              <a:rPr lang="en-US" sz="2869" b="1" u="none">
                <a:solidFill>
                  <a:srgbClr val="000000"/>
                </a:solidFill>
                <a:latin typeface="Open Sans Bold"/>
                <a:ea typeface="Open Sans Bold"/>
                <a:cs typeface="Open Sans Bold"/>
                <a:sym typeface="Open Sans Bold"/>
              </a:rPr>
              <a:t>5</a:t>
            </a:r>
          </a:p>
        </p:txBody>
      </p:sp>
      <p:sp>
        <p:nvSpPr>
          <p:cNvPr id="31" name="TextBox 31"/>
          <p:cNvSpPr txBox="1"/>
          <p:nvPr/>
        </p:nvSpPr>
        <p:spPr>
          <a:xfrm>
            <a:off x="1749675" y="6873645"/>
            <a:ext cx="13588275" cy="767446"/>
          </a:xfrm>
          <a:prstGeom prst="rect">
            <a:avLst/>
          </a:prstGeom>
        </p:spPr>
        <p:txBody>
          <a:bodyPr lIns="0" tIns="0" rIns="0" bIns="0" rtlCol="0" anchor="t">
            <a:spAutoFit/>
          </a:bodyPr>
          <a:lstStyle/>
          <a:p>
            <a:pPr marL="0" lvl="1" indent="0" algn="l">
              <a:lnSpc>
                <a:spcPts val="6696"/>
              </a:lnSpc>
              <a:spcBef>
                <a:spcPct val="0"/>
              </a:spcBef>
            </a:pPr>
            <a:r>
              <a:rPr lang="en-US" sz="3348">
                <a:solidFill>
                  <a:srgbClr val="FCFDFC"/>
                </a:solidFill>
                <a:latin typeface="Open Sans"/>
                <a:ea typeface="Open Sans"/>
                <a:cs typeface="Open Sans"/>
                <a:sym typeface="Open Sans"/>
              </a:rPr>
              <a:t>Set up your Event Consultation with Student Activities </a:t>
            </a:r>
          </a:p>
        </p:txBody>
      </p:sp>
      <p:sp>
        <p:nvSpPr>
          <p:cNvPr id="25" name="TextBox 25"/>
          <p:cNvSpPr txBox="1"/>
          <p:nvPr/>
        </p:nvSpPr>
        <p:spPr>
          <a:xfrm>
            <a:off x="711384" y="8079922"/>
            <a:ext cx="434642" cy="539417"/>
          </a:xfrm>
          <a:prstGeom prst="rect">
            <a:avLst/>
          </a:prstGeom>
        </p:spPr>
        <p:txBody>
          <a:bodyPr lIns="0" tIns="0" rIns="0" bIns="0" rtlCol="0" anchor="t">
            <a:spAutoFit/>
          </a:bodyPr>
          <a:lstStyle/>
          <a:p>
            <a:pPr marL="0" lvl="1" indent="0" algn="ctr">
              <a:lnSpc>
                <a:spcPts val="4505"/>
              </a:lnSpc>
              <a:spcBef>
                <a:spcPct val="0"/>
              </a:spcBef>
            </a:pPr>
            <a:r>
              <a:rPr lang="en-US" sz="2869" b="1">
                <a:solidFill>
                  <a:srgbClr val="000000"/>
                </a:solidFill>
                <a:latin typeface="Open Sans Bold"/>
                <a:ea typeface="Open Sans Bold"/>
                <a:cs typeface="Open Sans Bold"/>
                <a:sym typeface="Open Sans Bold"/>
              </a:rPr>
              <a:t>6</a:t>
            </a:r>
          </a:p>
        </p:txBody>
      </p:sp>
      <p:sp>
        <p:nvSpPr>
          <p:cNvPr id="14" name="TextBox 14"/>
          <p:cNvSpPr txBox="1"/>
          <p:nvPr/>
        </p:nvSpPr>
        <p:spPr>
          <a:xfrm>
            <a:off x="1749675" y="8016549"/>
            <a:ext cx="15314064" cy="900812"/>
          </a:xfrm>
          <a:prstGeom prst="rect">
            <a:avLst/>
          </a:prstGeom>
        </p:spPr>
        <p:txBody>
          <a:bodyPr lIns="0" tIns="0" rIns="0" bIns="0" rtlCol="0" anchor="t">
            <a:spAutoFit/>
          </a:bodyPr>
          <a:lstStyle/>
          <a:p>
            <a:pPr marL="0" lvl="1" indent="0" algn="l">
              <a:lnSpc>
                <a:spcPts val="3515"/>
              </a:lnSpc>
            </a:pPr>
            <a:r>
              <a:rPr lang="en-US" sz="3348">
                <a:solidFill>
                  <a:srgbClr val="FCFDFC"/>
                </a:solidFill>
                <a:latin typeface="Open Sans"/>
                <a:ea typeface="Open Sans"/>
                <a:cs typeface="Open Sans"/>
                <a:sym typeface="Open Sans"/>
              </a:rPr>
              <a:t>Orgs that fail to meet purchasing deadlines may forfeit funds allocated to that activity</a:t>
            </a:r>
          </a:p>
        </p:txBody>
      </p:sp>
      <p:sp>
        <p:nvSpPr>
          <p:cNvPr id="29" name="TextBox 29"/>
          <p:cNvSpPr txBox="1"/>
          <p:nvPr/>
        </p:nvSpPr>
        <p:spPr>
          <a:xfrm>
            <a:off x="711384" y="9100210"/>
            <a:ext cx="434642" cy="539417"/>
          </a:xfrm>
          <a:prstGeom prst="rect">
            <a:avLst/>
          </a:prstGeom>
        </p:spPr>
        <p:txBody>
          <a:bodyPr lIns="0" tIns="0" rIns="0" bIns="0" rtlCol="0" anchor="t">
            <a:spAutoFit/>
          </a:bodyPr>
          <a:lstStyle/>
          <a:p>
            <a:pPr marL="0" lvl="1" indent="0" algn="ctr">
              <a:lnSpc>
                <a:spcPts val="4505"/>
              </a:lnSpc>
              <a:spcBef>
                <a:spcPct val="0"/>
              </a:spcBef>
            </a:pPr>
            <a:r>
              <a:rPr lang="en-US" sz="2869" b="1">
                <a:solidFill>
                  <a:srgbClr val="000000"/>
                </a:solidFill>
                <a:latin typeface="Open Sans Bold"/>
                <a:ea typeface="Open Sans Bold"/>
                <a:cs typeface="Open Sans Bold"/>
                <a:sym typeface="Open Sans Bold"/>
              </a:rPr>
              <a:t>7</a:t>
            </a:r>
          </a:p>
        </p:txBody>
      </p:sp>
      <p:sp>
        <p:nvSpPr>
          <p:cNvPr id="22" name="TextBox 22"/>
          <p:cNvSpPr txBox="1"/>
          <p:nvPr/>
        </p:nvSpPr>
        <p:spPr>
          <a:xfrm>
            <a:off x="1749675" y="8909995"/>
            <a:ext cx="15779556" cy="767446"/>
          </a:xfrm>
          <a:prstGeom prst="rect">
            <a:avLst/>
          </a:prstGeom>
        </p:spPr>
        <p:txBody>
          <a:bodyPr lIns="0" tIns="0" rIns="0" bIns="0" rtlCol="0" anchor="t">
            <a:spAutoFit/>
          </a:bodyPr>
          <a:lstStyle/>
          <a:p>
            <a:pPr marL="0" lvl="1" indent="0" algn="l">
              <a:lnSpc>
                <a:spcPts val="6696"/>
              </a:lnSpc>
              <a:spcBef>
                <a:spcPct val="0"/>
              </a:spcBef>
            </a:pPr>
            <a:r>
              <a:rPr lang="en-US" sz="3348">
                <a:solidFill>
                  <a:srgbClr val="FCFDFC"/>
                </a:solidFill>
                <a:latin typeface="Open Sans"/>
                <a:ea typeface="Open Sans"/>
                <a:cs typeface="Open Sans"/>
                <a:sym typeface="Open Sans"/>
              </a:rPr>
              <a:t>Ensure you cardswipe for the event and complete the Post-Program Evaluation</a:t>
            </a:r>
          </a:p>
        </p:txBody>
      </p:sp>
    </p:spTree>
  </p:cSld>
  <p:clrMapOvr>
    <a:masterClrMapping/>
  </p:clrMapOvr>
  <mc:AlternateContent xmlns:mc="http://schemas.openxmlformats.org/markup-compatibility/2006" xmlns:p14="http://schemas.microsoft.com/office/powerpoint/2010/main">
    <mc:Choice Requires="p14">
      <p:transition p14:dur="0" advClick="0" advTm="19000"/>
    </mc:Choice>
    <mc:Fallback xmlns="">
      <p:transition advClick="0" advTm="19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ED95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10221244">
            <a:off x="-1786618" y="773264"/>
            <a:ext cx="21861236" cy="8740472"/>
            <a:chOff x="0" y="0"/>
            <a:chExt cx="5757692" cy="2302017"/>
          </a:xfrm>
        </p:grpSpPr>
        <p:sp>
          <p:nvSpPr>
            <p:cNvPr id="3" name="Freeform 3"/>
            <p:cNvSpPr/>
            <p:nvPr/>
          </p:nvSpPr>
          <p:spPr>
            <a:xfrm>
              <a:off x="0" y="0"/>
              <a:ext cx="5757692" cy="2302017"/>
            </a:xfrm>
            <a:custGeom>
              <a:avLst/>
              <a:gdLst/>
              <a:ahLst/>
              <a:cxnLst/>
              <a:rect l="l" t="t" r="r" b="b"/>
              <a:pathLst>
                <a:path w="5757692" h="2302017">
                  <a:moveTo>
                    <a:pt x="0" y="0"/>
                  </a:moveTo>
                  <a:lnTo>
                    <a:pt x="5757692" y="0"/>
                  </a:lnTo>
                  <a:lnTo>
                    <a:pt x="5757692" y="2302017"/>
                  </a:lnTo>
                  <a:lnTo>
                    <a:pt x="0" y="2302017"/>
                  </a:lnTo>
                  <a:close/>
                </a:path>
              </a:pathLst>
            </a:custGeom>
            <a:solidFill>
              <a:srgbClr val="00BF63"/>
            </a:solidFill>
          </p:spPr>
          <p:txBody>
            <a:bodyPr/>
            <a:lstStyle/>
            <a:p>
              <a:endParaRPr lang="en-US"/>
            </a:p>
          </p:txBody>
        </p:sp>
        <p:sp>
          <p:nvSpPr>
            <p:cNvPr id="4" name="TextBox 4"/>
            <p:cNvSpPr txBox="1"/>
            <p:nvPr/>
          </p:nvSpPr>
          <p:spPr>
            <a:xfrm>
              <a:off x="0" y="-38100"/>
              <a:ext cx="5757692" cy="234011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rot="10221244">
            <a:off x="-1786618" y="1377288"/>
            <a:ext cx="21861236" cy="7532424"/>
            <a:chOff x="0" y="0"/>
            <a:chExt cx="5757692" cy="1983848"/>
          </a:xfrm>
        </p:grpSpPr>
        <p:sp>
          <p:nvSpPr>
            <p:cNvPr id="6" name="Freeform 6"/>
            <p:cNvSpPr/>
            <p:nvPr/>
          </p:nvSpPr>
          <p:spPr>
            <a:xfrm>
              <a:off x="0" y="0"/>
              <a:ext cx="5757692" cy="1983848"/>
            </a:xfrm>
            <a:custGeom>
              <a:avLst/>
              <a:gdLst/>
              <a:ahLst/>
              <a:cxnLst/>
              <a:rect l="l" t="t" r="r" b="b"/>
              <a:pathLst>
                <a:path w="5757692" h="1983848">
                  <a:moveTo>
                    <a:pt x="0" y="0"/>
                  </a:moveTo>
                  <a:lnTo>
                    <a:pt x="5757692" y="0"/>
                  </a:lnTo>
                  <a:lnTo>
                    <a:pt x="5757692" y="1983848"/>
                  </a:lnTo>
                  <a:lnTo>
                    <a:pt x="0" y="1983848"/>
                  </a:lnTo>
                  <a:close/>
                </a:path>
              </a:pathLst>
            </a:custGeom>
            <a:solidFill>
              <a:srgbClr val="FFFFFF"/>
            </a:solidFill>
            <a:ln w="95250" cap="sq">
              <a:solidFill>
                <a:srgbClr val="7ED957"/>
              </a:solidFill>
              <a:prstDash val="solid"/>
              <a:miter/>
            </a:ln>
          </p:spPr>
          <p:txBody>
            <a:bodyPr/>
            <a:lstStyle/>
            <a:p>
              <a:endParaRPr lang="en-US"/>
            </a:p>
          </p:txBody>
        </p:sp>
        <p:sp>
          <p:nvSpPr>
            <p:cNvPr id="7" name="TextBox 7"/>
            <p:cNvSpPr txBox="1"/>
            <p:nvPr/>
          </p:nvSpPr>
          <p:spPr>
            <a:xfrm>
              <a:off x="0" y="-38100"/>
              <a:ext cx="5757692" cy="2021948"/>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771525" y="2277365"/>
            <a:ext cx="16744950" cy="3724911"/>
          </a:xfrm>
          <a:prstGeom prst="rect">
            <a:avLst/>
          </a:prstGeom>
        </p:spPr>
        <p:txBody>
          <a:bodyPr lIns="0" tIns="0" rIns="0" bIns="0" rtlCol="0" anchor="t">
            <a:spAutoFit/>
          </a:bodyPr>
          <a:lstStyle/>
          <a:p>
            <a:pPr marL="0" lvl="0" indent="0" algn="ctr">
              <a:lnSpc>
                <a:spcPts val="30414"/>
              </a:lnSpc>
              <a:spcBef>
                <a:spcPct val="0"/>
              </a:spcBef>
            </a:pPr>
            <a:r>
              <a:rPr lang="en-US" sz="21724">
                <a:solidFill>
                  <a:srgbClr val="00BF63"/>
                </a:solidFill>
                <a:latin typeface="Norwester"/>
                <a:ea typeface="Norwester"/>
                <a:cs typeface="Norwester"/>
                <a:sym typeface="Norwester"/>
              </a:rPr>
              <a:t>QUESTIONS?</a:t>
            </a:r>
          </a:p>
        </p:txBody>
      </p:sp>
      <p:sp>
        <p:nvSpPr>
          <p:cNvPr id="9" name="TextBox 9"/>
          <p:cNvSpPr txBox="1"/>
          <p:nvPr/>
        </p:nvSpPr>
        <p:spPr>
          <a:xfrm>
            <a:off x="3449806" y="6313508"/>
            <a:ext cx="11388388" cy="1117600"/>
          </a:xfrm>
          <a:prstGeom prst="rect">
            <a:avLst/>
          </a:prstGeom>
        </p:spPr>
        <p:txBody>
          <a:bodyPr lIns="0" tIns="0" rIns="0" bIns="0" rtlCol="0" anchor="t">
            <a:spAutoFit/>
          </a:bodyPr>
          <a:lstStyle/>
          <a:p>
            <a:pPr marL="0" lvl="0" indent="0" algn="ctr">
              <a:lnSpc>
                <a:spcPts val="4399"/>
              </a:lnSpc>
              <a:spcBef>
                <a:spcPct val="0"/>
              </a:spcBef>
            </a:pPr>
            <a:r>
              <a:rPr lang="en-US" sz="3999" b="1" spc="119">
                <a:solidFill>
                  <a:srgbClr val="0C0B0D"/>
                </a:solidFill>
                <a:latin typeface="Inter Bold"/>
                <a:ea typeface="Inter Bold"/>
                <a:cs typeface="Inter Bold"/>
                <a:sym typeface="Inter Bold"/>
              </a:rPr>
              <a:t>PLEASE CONTACT STUDENT ACTIVITIES, STUDENT.ACTIVITIES@UNT.EDU</a:t>
            </a:r>
          </a:p>
        </p:txBody>
      </p:sp>
      <p:sp>
        <p:nvSpPr>
          <p:cNvPr id="10" name="TextBox 10"/>
          <p:cNvSpPr txBox="1">
            <a:spLocks noGrp="1"/>
          </p:cNvSpPr>
          <p:nvPr>
            <p:ph type="title" idx="4294967295"/>
          </p:nvPr>
        </p:nvSpPr>
        <p:spPr>
          <a:xfrm>
            <a:off x="-3667979" y="1480592"/>
            <a:ext cx="28834278" cy="75916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6319"/>
              </a:lnSpc>
              <a:spcBef>
                <a:spcPts val="0"/>
              </a:spcBef>
              <a:spcAft>
                <a:spcPts val="0"/>
              </a:spcAft>
              <a:buClrTx/>
              <a:buSzTx/>
              <a:buFontTx/>
              <a:buNone/>
              <a:tabLst/>
              <a:defRPr/>
            </a:pPr>
            <a:endParaRPr kumimoji="0" lang="en-US" sz="47371" b="0" i="0" u="none" strike="noStrike" kern="1200" cap="none" spc="0" normalizeH="0" baseline="0" noProof="0" dirty="0">
              <a:ln>
                <a:noFill/>
              </a:ln>
              <a:solidFill>
                <a:srgbClr val="00BF63">
                  <a:alpha val="9804"/>
                </a:srgbClr>
              </a:solidFill>
              <a:effectLst/>
              <a:uLnTx/>
              <a:uFillTx/>
              <a:latin typeface="Norwester"/>
              <a:ea typeface="Norwester"/>
              <a:cs typeface="Norwester"/>
              <a:sym typeface="Norwester"/>
            </a:endParaRPr>
          </a:p>
        </p:txBody>
      </p:sp>
    </p:spTree>
  </p:cSld>
  <p:clrMapOvr>
    <a:masterClrMapping/>
  </p:clrMapOvr>
  <mc:AlternateContent xmlns:mc="http://schemas.openxmlformats.org/markup-compatibility/2006" xmlns:p14="http://schemas.microsoft.com/office/powerpoint/2010/main">
    <mc:Choice Requires="p14">
      <p:transition p14:dur="0" advClick="0" advTm="8000"/>
    </mc:Choice>
    <mc:Fallback xmlns="">
      <p:transition advClick="0"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10393410">
            <a:off x="-1786618" y="773264"/>
            <a:ext cx="21861236" cy="8740472"/>
            <a:chOff x="0" y="0"/>
            <a:chExt cx="5757692" cy="2302017"/>
          </a:xfrm>
        </p:grpSpPr>
        <p:sp>
          <p:nvSpPr>
            <p:cNvPr id="3" name="Freeform 3"/>
            <p:cNvSpPr/>
            <p:nvPr/>
          </p:nvSpPr>
          <p:spPr>
            <a:xfrm>
              <a:off x="0" y="0"/>
              <a:ext cx="5757692" cy="2302017"/>
            </a:xfrm>
            <a:custGeom>
              <a:avLst/>
              <a:gdLst/>
              <a:ahLst/>
              <a:cxnLst/>
              <a:rect l="l" t="t" r="r" b="b"/>
              <a:pathLst>
                <a:path w="5757692" h="2302017">
                  <a:moveTo>
                    <a:pt x="0" y="0"/>
                  </a:moveTo>
                  <a:lnTo>
                    <a:pt x="5757692" y="0"/>
                  </a:lnTo>
                  <a:lnTo>
                    <a:pt x="5757692" y="2302017"/>
                  </a:lnTo>
                  <a:lnTo>
                    <a:pt x="0" y="2302017"/>
                  </a:lnTo>
                  <a:close/>
                </a:path>
              </a:pathLst>
            </a:custGeom>
            <a:solidFill>
              <a:srgbClr val="C1FF72"/>
            </a:solidFill>
          </p:spPr>
          <p:txBody>
            <a:bodyPr/>
            <a:lstStyle/>
            <a:p>
              <a:endParaRPr lang="en-US"/>
            </a:p>
          </p:txBody>
        </p:sp>
        <p:sp>
          <p:nvSpPr>
            <p:cNvPr id="4" name="TextBox 4"/>
            <p:cNvSpPr txBox="1"/>
            <p:nvPr/>
          </p:nvSpPr>
          <p:spPr>
            <a:xfrm>
              <a:off x="0" y="-38100"/>
              <a:ext cx="5757692" cy="234011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rot="-10393410">
            <a:off x="-1698276" y="1208812"/>
            <a:ext cx="21861236" cy="7532424"/>
            <a:chOff x="0" y="0"/>
            <a:chExt cx="5757692" cy="1983848"/>
          </a:xfrm>
        </p:grpSpPr>
        <p:sp>
          <p:nvSpPr>
            <p:cNvPr id="6" name="Freeform 6"/>
            <p:cNvSpPr/>
            <p:nvPr/>
          </p:nvSpPr>
          <p:spPr>
            <a:xfrm>
              <a:off x="0" y="0"/>
              <a:ext cx="5757692" cy="1983848"/>
            </a:xfrm>
            <a:custGeom>
              <a:avLst/>
              <a:gdLst/>
              <a:ahLst/>
              <a:cxnLst/>
              <a:rect l="l" t="t" r="r" b="b"/>
              <a:pathLst>
                <a:path w="5757692" h="1983848">
                  <a:moveTo>
                    <a:pt x="0" y="0"/>
                  </a:moveTo>
                  <a:lnTo>
                    <a:pt x="5757692" y="0"/>
                  </a:lnTo>
                  <a:lnTo>
                    <a:pt x="5757692" y="1983848"/>
                  </a:lnTo>
                  <a:lnTo>
                    <a:pt x="0" y="1983848"/>
                  </a:lnTo>
                  <a:close/>
                </a:path>
              </a:pathLst>
            </a:custGeom>
            <a:solidFill>
              <a:srgbClr val="00BF63"/>
            </a:solidFill>
            <a:ln w="95250" cap="sq">
              <a:solidFill>
                <a:srgbClr val="FFFFFF"/>
              </a:solidFill>
              <a:prstDash val="solid"/>
              <a:miter/>
            </a:ln>
          </p:spPr>
          <p:txBody>
            <a:bodyPr/>
            <a:lstStyle/>
            <a:p>
              <a:endParaRPr lang="en-US"/>
            </a:p>
          </p:txBody>
        </p:sp>
        <p:sp>
          <p:nvSpPr>
            <p:cNvPr id="7" name="TextBox 7"/>
            <p:cNvSpPr txBox="1"/>
            <p:nvPr/>
          </p:nvSpPr>
          <p:spPr>
            <a:xfrm>
              <a:off x="0" y="-38100"/>
              <a:ext cx="5757692" cy="2021948"/>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a:spLocks noGrp="1"/>
          </p:cNvSpPr>
          <p:nvPr>
            <p:ph type="title" idx="4294967295"/>
          </p:nvPr>
        </p:nvSpPr>
        <p:spPr>
          <a:xfrm>
            <a:off x="4428694" y="1524118"/>
            <a:ext cx="8837416" cy="246405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20110"/>
              </a:lnSpc>
              <a:spcBef>
                <a:spcPts val="0"/>
              </a:spcBef>
              <a:spcAft>
                <a:spcPts val="0"/>
              </a:spcAft>
              <a:buClrTx/>
              <a:buSzTx/>
              <a:buFontTx/>
              <a:buNone/>
              <a:tabLst/>
              <a:defRPr/>
            </a:pPr>
            <a:r>
              <a:rPr kumimoji="0" lang="en-US" sz="14364" b="0" i="0" u="none" strike="noStrike" kern="1200" cap="none" spc="0" normalizeH="0" baseline="0" noProof="0" dirty="0">
                <a:ln>
                  <a:noFill/>
                </a:ln>
                <a:solidFill>
                  <a:srgbClr val="FFFFFF"/>
                </a:solidFill>
                <a:effectLst/>
                <a:uLnTx/>
                <a:uFillTx/>
                <a:latin typeface="Norwester"/>
                <a:ea typeface="Norwester"/>
                <a:cs typeface="Norwester"/>
                <a:sym typeface="Norwester"/>
              </a:rPr>
              <a:t>ELIGIBILITY</a:t>
            </a:r>
          </a:p>
        </p:txBody>
      </p:sp>
      <p:sp>
        <p:nvSpPr>
          <p:cNvPr id="10" name="TextBox 10"/>
          <p:cNvSpPr txBox="1"/>
          <p:nvPr/>
        </p:nvSpPr>
        <p:spPr>
          <a:xfrm>
            <a:off x="1648383" y="3940550"/>
            <a:ext cx="16082559" cy="3561296"/>
          </a:xfrm>
          <a:prstGeom prst="rect">
            <a:avLst/>
          </a:prstGeom>
        </p:spPr>
        <p:txBody>
          <a:bodyPr lIns="0" tIns="0" rIns="0" bIns="0" rtlCol="0" anchor="t">
            <a:spAutoFit/>
          </a:bodyPr>
          <a:lstStyle/>
          <a:p>
            <a:pPr marL="431801" lvl="1" indent="-215900" algn="l">
              <a:lnSpc>
                <a:spcPts val="2800"/>
              </a:lnSpc>
              <a:buFont typeface="Arial"/>
              <a:buChar char="•"/>
            </a:pPr>
            <a:r>
              <a:rPr lang="en-US" sz="2000" b="1" spc="60" dirty="0">
                <a:solidFill>
                  <a:srgbClr val="FFFFFF"/>
                </a:solidFill>
                <a:latin typeface="Inter Bold"/>
                <a:ea typeface="Inter Bold"/>
                <a:cs typeface="Inter Bold"/>
                <a:sym typeface="Inter Bold"/>
              </a:rPr>
              <a:t>BE REGISTERED WITH STUDENT ACTIVITIES FOR THREE CONSECUTIVE ACADEMIC YEARS, INCLUDING 2026-2027</a:t>
            </a:r>
          </a:p>
          <a:p>
            <a:pPr marL="431801" lvl="1" indent="-215900" algn="l">
              <a:lnSpc>
                <a:spcPts val="2800"/>
              </a:lnSpc>
              <a:buFont typeface="Arial"/>
              <a:buChar char="•"/>
            </a:pPr>
            <a:r>
              <a:rPr lang="en-US" sz="2000" b="1" spc="60" dirty="0">
                <a:solidFill>
                  <a:srgbClr val="FFFFFF"/>
                </a:solidFill>
                <a:latin typeface="Inter Bold"/>
                <a:ea typeface="Inter Bold"/>
                <a:cs typeface="Inter Bold"/>
                <a:sym typeface="Inter Bold"/>
              </a:rPr>
              <a:t>BE IN GOOD CONDUCT STANDING</a:t>
            </a:r>
          </a:p>
          <a:p>
            <a:pPr marL="431801" lvl="1" indent="-215900" algn="l">
              <a:lnSpc>
                <a:spcPts val="2800"/>
              </a:lnSpc>
              <a:buFont typeface="Arial"/>
              <a:buChar char="•"/>
            </a:pPr>
            <a:r>
              <a:rPr lang="en-US" sz="2000" b="1" spc="60" dirty="0">
                <a:solidFill>
                  <a:srgbClr val="FFFFFF"/>
                </a:solidFill>
                <a:latin typeface="Inter Bold"/>
                <a:ea typeface="Inter Bold"/>
                <a:cs typeface="Inter Bold"/>
                <a:sym typeface="Inter Bold"/>
              </a:rPr>
              <a:t>NOT HAVE RECEIVED ANY FUNDING IN THE FISCAL YEAR 2027 SSF BUDGET</a:t>
            </a:r>
          </a:p>
          <a:p>
            <a:pPr marL="431801" lvl="1" indent="-215900" algn="l">
              <a:lnSpc>
                <a:spcPts val="2800"/>
              </a:lnSpc>
              <a:buFont typeface="Arial"/>
              <a:buChar char="•"/>
            </a:pPr>
            <a:r>
              <a:rPr lang="en-US" sz="2000" b="1" spc="60" dirty="0">
                <a:solidFill>
                  <a:srgbClr val="FFFFFF"/>
                </a:solidFill>
                <a:latin typeface="Inter Bold"/>
                <a:ea typeface="Inter Bold"/>
                <a:cs typeface="Inter Bold"/>
                <a:sym typeface="Inter Bold"/>
              </a:rPr>
              <a:t>COMPLETE SOFFA TRAINING PRIOR TO THE FUNDING APPLICATION DEADLINE</a:t>
            </a:r>
          </a:p>
          <a:p>
            <a:pPr algn="l">
              <a:lnSpc>
                <a:spcPts val="2800"/>
              </a:lnSpc>
            </a:pPr>
            <a:endParaRPr lang="en-US" sz="2000" b="1" spc="60" dirty="0">
              <a:solidFill>
                <a:srgbClr val="FFFFFF"/>
              </a:solidFill>
              <a:latin typeface="Inter Bold"/>
              <a:ea typeface="Inter Bold"/>
              <a:cs typeface="Inter Bold"/>
              <a:sym typeface="Inter Bold"/>
            </a:endParaRPr>
          </a:p>
          <a:p>
            <a:pPr algn="l">
              <a:lnSpc>
                <a:spcPts val="2800"/>
              </a:lnSpc>
            </a:pPr>
            <a:r>
              <a:rPr lang="en-US" sz="2000" b="1" spc="60" dirty="0">
                <a:solidFill>
                  <a:srgbClr val="FFFFFF"/>
                </a:solidFill>
                <a:latin typeface="Inter Bold"/>
                <a:ea typeface="Inter Bold"/>
                <a:cs typeface="Inter Bold"/>
                <a:sym typeface="Inter Bold"/>
              </a:rPr>
              <a:t>   REQUESTED PROGRAMS SHALL</a:t>
            </a:r>
          </a:p>
          <a:p>
            <a:pPr marL="431801" lvl="1" indent="-215900" algn="l">
              <a:lnSpc>
                <a:spcPts val="2800"/>
              </a:lnSpc>
              <a:buFont typeface="Arial"/>
              <a:buChar char="•"/>
            </a:pPr>
            <a:r>
              <a:rPr lang="en-US" sz="2000" b="1" spc="60" dirty="0">
                <a:solidFill>
                  <a:srgbClr val="FFFFFF"/>
                </a:solidFill>
                <a:latin typeface="Inter Bold"/>
                <a:ea typeface="Inter Bold"/>
                <a:cs typeface="Inter Bold"/>
                <a:sym typeface="Inter Bold"/>
              </a:rPr>
              <a:t>HAVE BEEN OFFERED AT LEAST TWICE IN THE LAST 2 ACADEMIC YEARS</a:t>
            </a:r>
          </a:p>
          <a:p>
            <a:pPr marL="431801" lvl="1" indent="-215900" algn="l">
              <a:lnSpc>
                <a:spcPts val="2800"/>
              </a:lnSpc>
              <a:buFont typeface="Arial"/>
              <a:buChar char="•"/>
            </a:pPr>
            <a:r>
              <a:rPr lang="en-US" sz="2000" b="1" spc="60" dirty="0">
                <a:solidFill>
                  <a:srgbClr val="FFFFFF"/>
                </a:solidFill>
                <a:latin typeface="Inter Bold"/>
                <a:ea typeface="Inter Bold"/>
                <a:cs typeface="Inter Bold"/>
                <a:sym typeface="Inter Bold"/>
              </a:rPr>
              <a:t>BE HELD BETWEEN JANUARY 1 AND MAY 31 FOR SPRING, JUNE 1 AND JULY 31 FOR SUMMER, OR AUGUST 1 AND DECEMBER 31 FOR FALL.</a:t>
            </a:r>
          </a:p>
          <a:p>
            <a:pPr marL="431801" lvl="1" indent="-215900" algn="l">
              <a:lnSpc>
                <a:spcPts val="2800"/>
              </a:lnSpc>
              <a:buFont typeface="Arial"/>
              <a:buChar char="•"/>
            </a:pPr>
            <a:r>
              <a:rPr lang="en-US" sz="2000" b="1" spc="60" dirty="0">
                <a:solidFill>
                  <a:srgbClr val="FFFFFF"/>
                </a:solidFill>
                <a:latin typeface="Inter Bold"/>
                <a:ea typeface="Inter Bold"/>
                <a:cs typeface="Inter Bold"/>
                <a:sym typeface="Inter Bold"/>
              </a:rPr>
              <a:t>BE PRIMARILY PLANNED, COORDINATED, AND MANAGED BY THE REQUESTING STUDENT ORG. </a:t>
            </a:r>
          </a:p>
        </p:txBody>
      </p:sp>
    </p:spTree>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ED95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10221244">
            <a:off x="-1786618" y="773264"/>
            <a:ext cx="21861236" cy="8740472"/>
            <a:chOff x="0" y="0"/>
            <a:chExt cx="5757692" cy="2302017"/>
          </a:xfrm>
        </p:grpSpPr>
        <p:sp>
          <p:nvSpPr>
            <p:cNvPr id="3" name="Freeform 3"/>
            <p:cNvSpPr/>
            <p:nvPr/>
          </p:nvSpPr>
          <p:spPr>
            <a:xfrm>
              <a:off x="0" y="0"/>
              <a:ext cx="5757692" cy="2302017"/>
            </a:xfrm>
            <a:custGeom>
              <a:avLst/>
              <a:gdLst/>
              <a:ahLst/>
              <a:cxnLst/>
              <a:rect l="l" t="t" r="r" b="b"/>
              <a:pathLst>
                <a:path w="5757692" h="2302017">
                  <a:moveTo>
                    <a:pt x="0" y="0"/>
                  </a:moveTo>
                  <a:lnTo>
                    <a:pt x="5757692" y="0"/>
                  </a:lnTo>
                  <a:lnTo>
                    <a:pt x="5757692" y="2302017"/>
                  </a:lnTo>
                  <a:lnTo>
                    <a:pt x="0" y="2302017"/>
                  </a:lnTo>
                  <a:close/>
                </a:path>
              </a:pathLst>
            </a:custGeom>
            <a:solidFill>
              <a:srgbClr val="00BF63"/>
            </a:solidFill>
          </p:spPr>
          <p:txBody>
            <a:bodyPr/>
            <a:lstStyle/>
            <a:p>
              <a:endParaRPr lang="en-US"/>
            </a:p>
          </p:txBody>
        </p:sp>
        <p:sp>
          <p:nvSpPr>
            <p:cNvPr id="4" name="TextBox 4"/>
            <p:cNvSpPr txBox="1"/>
            <p:nvPr/>
          </p:nvSpPr>
          <p:spPr>
            <a:xfrm>
              <a:off x="0" y="-38100"/>
              <a:ext cx="5757692" cy="234011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rot="10221244">
            <a:off x="-1786618" y="1377288"/>
            <a:ext cx="21861236" cy="7532424"/>
            <a:chOff x="0" y="0"/>
            <a:chExt cx="5757692" cy="1983848"/>
          </a:xfrm>
        </p:grpSpPr>
        <p:sp>
          <p:nvSpPr>
            <p:cNvPr id="6" name="Freeform 6"/>
            <p:cNvSpPr/>
            <p:nvPr/>
          </p:nvSpPr>
          <p:spPr>
            <a:xfrm>
              <a:off x="0" y="0"/>
              <a:ext cx="5757692" cy="1983848"/>
            </a:xfrm>
            <a:custGeom>
              <a:avLst/>
              <a:gdLst/>
              <a:ahLst/>
              <a:cxnLst/>
              <a:rect l="l" t="t" r="r" b="b"/>
              <a:pathLst>
                <a:path w="5757692" h="1983848">
                  <a:moveTo>
                    <a:pt x="0" y="0"/>
                  </a:moveTo>
                  <a:lnTo>
                    <a:pt x="5757692" y="0"/>
                  </a:lnTo>
                  <a:lnTo>
                    <a:pt x="5757692" y="1983848"/>
                  </a:lnTo>
                  <a:lnTo>
                    <a:pt x="0" y="1983848"/>
                  </a:lnTo>
                  <a:close/>
                </a:path>
              </a:pathLst>
            </a:custGeom>
            <a:solidFill>
              <a:srgbClr val="FFFFFF"/>
            </a:solidFill>
            <a:ln w="95250" cap="sq">
              <a:solidFill>
                <a:srgbClr val="7ED957"/>
              </a:solidFill>
              <a:prstDash val="solid"/>
              <a:miter/>
            </a:ln>
          </p:spPr>
          <p:txBody>
            <a:bodyPr/>
            <a:lstStyle/>
            <a:p>
              <a:endParaRPr lang="en-US"/>
            </a:p>
          </p:txBody>
        </p:sp>
        <p:sp>
          <p:nvSpPr>
            <p:cNvPr id="7" name="TextBox 7"/>
            <p:cNvSpPr txBox="1"/>
            <p:nvPr/>
          </p:nvSpPr>
          <p:spPr>
            <a:xfrm>
              <a:off x="0" y="-38100"/>
              <a:ext cx="5757692" cy="2021948"/>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a:spLocks noGrp="1"/>
          </p:cNvSpPr>
          <p:nvPr>
            <p:ph type="title" idx="4294967295"/>
          </p:nvPr>
        </p:nvSpPr>
        <p:spPr>
          <a:xfrm>
            <a:off x="4072624" y="1855462"/>
            <a:ext cx="10142752" cy="30451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24830"/>
              </a:lnSpc>
              <a:spcBef>
                <a:spcPts val="0"/>
              </a:spcBef>
              <a:spcAft>
                <a:spcPts val="0"/>
              </a:spcAft>
              <a:buClrTx/>
              <a:buSzTx/>
              <a:buFontTx/>
              <a:buNone/>
              <a:tabLst/>
              <a:defRPr/>
            </a:pPr>
            <a:r>
              <a:rPr kumimoji="0" lang="en-US" sz="17736" b="0" i="0" u="none" strike="noStrike" kern="1200" cap="none" spc="0" normalizeH="0" baseline="0" noProof="0" dirty="0">
                <a:ln>
                  <a:noFill/>
                </a:ln>
                <a:solidFill>
                  <a:srgbClr val="00BF63"/>
                </a:solidFill>
                <a:effectLst/>
                <a:uLnTx/>
                <a:uFillTx/>
                <a:latin typeface="Norwester"/>
                <a:ea typeface="Norwester"/>
                <a:cs typeface="Norwester"/>
                <a:sym typeface="Norwester"/>
              </a:rPr>
              <a:t>PROGRAMS</a:t>
            </a:r>
          </a:p>
        </p:txBody>
      </p:sp>
      <p:sp>
        <p:nvSpPr>
          <p:cNvPr id="10" name="TextBox 10"/>
          <p:cNvSpPr txBox="1"/>
          <p:nvPr/>
        </p:nvSpPr>
        <p:spPr>
          <a:xfrm>
            <a:off x="1056339" y="5084184"/>
            <a:ext cx="16202961" cy="789305"/>
          </a:xfrm>
          <a:prstGeom prst="rect">
            <a:avLst/>
          </a:prstGeom>
        </p:spPr>
        <p:txBody>
          <a:bodyPr lIns="0" tIns="0" rIns="0" bIns="0" rtlCol="0" anchor="t">
            <a:spAutoFit/>
          </a:bodyPr>
          <a:lstStyle/>
          <a:p>
            <a:pPr marL="496569" lvl="1" indent="-248284" algn="l">
              <a:lnSpc>
                <a:spcPts val="3219"/>
              </a:lnSpc>
              <a:buFont typeface="Arial"/>
              <a:buChar char="•"/>
            </a:pPr>
            <a:r>
              <a:rPr lang="en-US" sz="2299" b="1" spc="68">
                <a:solidFill>
                  <a:srgbClr val="0C0B0D"/>
                </a:solidFill>
                <a:latin typeface="Inter Bold"/>
                <a:ea typeface="Inter Bold"/>
                <a:cs typeface="Inter Bold"/>
                <a:sym typeface="Inter Bold"/>
              </a:rPr>
              <a:t>ON CAMPUS EVENTS (WITH VERIFIED EVENT APPLICATION) FREE AND OPEN TO THE STUDENT BODY</a:t>
            </a:r>
          </a:p>
          <a:p>
            <a:pPr marL="496569" lvl="1" indent="-248284" algn="l">
              <a:lnSpc>
                <a:spcPts val="3219"/>
              </a:lnSpc>
              <a:buFont typeface="Arial"/>
              <a:buChar char="•"/>
            </a:pPr>
            <a:r>
              <a:rPr lang="en-US" sz="2299" b="1" spc="68">
                <a:solidFill>
                  <a:srgbClr val="0C0B0D"/>
                </a:solidFill>
                <a:latin typeface="Inter Bold"/>
                <a:ea typeface="Inter Bold"/>
                <a:cs typeface="Inter Bold"/>
                <a:sym typeface="Inter Bold"/>
              </a:rPr>
              <a:t>SERVICES OR PROJECTS (COMMUNITY SERVICE) THAT ARE FREE AND OPEN TO THE STUDENT BODY</a:t>
            </a:r>
          </a:p>
        </p:txBody>
      </p:sp>
    </p:spTree>
  </p:cSld>
  <p:clrMapOvr>
    <a:masterClrMapping/>
  </p:clrMapOvr>
  <mc:AlternateContent xmlns:mc="http://schemas.openxmlformats.org/markup-compatibility/2006" xmlns:p14="http://schemas.microsoft.com/office/powerpoint/2010/main">
    <mc:Choice Requires="p14">
      <p:transition p14:dur="0" advClick="0" advTm="8000"/>
    </mc:Choice>
    <mc:Fallback xmlns="">
      <p:transition advClick="0" advTm="8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ED95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10393410">
            <a:off x="-1786618" y="773264"/>
            <a:ext cx="21861236" cy="8740472"/>
            <a:chOff x="0" y="0"/>
            <a:chExt cx="5757692" cy="2302017"/>
          </a:xfrm>
        </p:grpSpPr>
        <p:sp>
          <p:nvSpPr>
            <p:cNvPr id="3" name="Freeform 3"/>
            <p:cNvSpPr/>
            <p:nvPr/>
          </p:nvSpPr>
          <p:spPr>
            <a:xfrm>
              <a:off x="0" y="0"/>
              <a:ext cx="5757692" cy="2302017"/>
            </a:xfrm>
            <a:custGeom>
              <a:avLst/>
              <a:gdLst/>
              <a:ahLst/>
              <a:cxnLst/>
              <a:rect l="l" t="t" r="r" b="b"/>
              <a:pathLst>
                <a:path w="5757692" h="2302017">
                  <a:moveTo>
                    <a:pt x="0" y="0"/>
                  </a:moveTo>
                  <a:lnTo>
                    <a:pt x="5757692" y="0"/>
                  </a:lnTo>
                  <a:lnTo>
                    <a:pt x="5757692" y="2302017"/>
                  </a:lnTo>
                  <a:lnTo>
                    <a:pt x="0" y="2302017"/>
                  </a:lnTo>
                  <a:close/>
                </a:path>
              </a:pathLst>
            </a:custGeom>
            <a:solidFill>
              <a:srgbClr val="00BF63"/>
            </a:solidFill>
          </p:spPr>
          <p:txBody>
            <a:bodyPr/>
            <a:lstStyle/>
            <a:p>
              <a:endParaRPr lang="en-US"/>
            </a:p>
          </p:txBody>
        </p:sp>
        <p:sp>
          <p:nvSpPr>
            <p:cNvPr id="4" name="TextBox 4"/>
            <p:cNvSpPr txBox="1"/>
            <p:nvPr/>
          </p:nvSpPr>
          <p:spPr>
            <a:xfrm>
              <a:off x="0" y="-38100"/>
              <a:ext cx="5757692" cy="234011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rot="-10393410">
            <a:off x="-1786618" y="1377288"/>
            <a:ext cx="21861236" cy="7532424"/>
            <a:chOff x="0" y="0"/>
            <a:chExt cx="5757692" cy="1983848"/>
          </a:xfrm>
        </p:grpSpPr>
        <p:sp>
          <p:nvSpPr>
            <p:cNvPr id="6" name="Freeform 6"/>
            <p:cNvSpPr/>
            <p:nvPr/>
          </p:nvSpPr>
          <p:spPr>
            <a:xfrm>
              <a:off x="0" y="0"/>
              <a:ext cx="5757692" cy="1983848"/>
            </a:xfrm>
            <a:custGeom>
              <a:avLst/>
              <a:gdLst/>
              <a:ahLst/>
              <a:cxnLst/>
              <a:rect l="l" t="t" r="r" b="b"/>
              <a:pathLst>
                <a:path w="5757692" h="1983848">
                  <a:moveTo>
                    <a:pt x="0" y="0"/>
                  </a:moveTo>
                  <a:lnTo>
                    <a:pt x="5757692" y="0"/>
                  </a:lnTo>
                  <a:lnTo>
                    <a:pt x="5757692" y="1983848"/>
                  </a:lnTo>
                  <a:lnTo>
                    <a:pt x="0" y="1983848"/>
                  </a:lnTo>
                  <a:close/>
                </a:path>
              </a:pathLst>
            </a:custGeom>
            <a:solidFill>
              <a:srgbClr val="FFFFFF"/>
            </a:solidFill>
            <a:ln w="95250" cap="sq">
              <a:solidFill>
                <a:srgbClr val="FFFFFF"/>
              </a:solidFill>
              <a:prstDash val="solid"/>
              <a:miter/>
            </a:ln>
          </p:spPr>
          <p:txBody>
            <a:bodyPr/>
            <a:lstStyle/>
            <a:p>
              <a:endParaRPr lang="en-US"/>
            </a:p>
          </p:txBody>
        </p:sp>
        <p:sp>
          <p:nvSpPr>
            <p:cNvPr id="7" name="TextBox 7"/>
            <p:cNvSpPr txBox="1"/>
            <p:nvPr/>
          </p:nvSpPr>
          <p:spPr>
            <a:xfrm>
              <a:off x="0" y="-38100"/>
              <a:ext cx="5757692" cy="2021948"/>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a:spLocks noGrp="1"/>
          </p:cNvSpPr>
          <p:nvPr>
            <p:ph type="title" idx="4294967295"/>
          </p:nvPr>
        </p:nvSpPr>
        <p:spPr>
          <a:xfrm>
            <a:off x="3979547" y="1538648"/>
            <a:ext cx="9541751" cy="26471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21713"/>
              </a:lnSpc>
              <a:spcBef>
                <a:spcPts val="0"/>
              </a:spcBef>
              <a:spcAft>
                <a:spcPts val="0"/>
              </a:spcAft>
              <a:buClrTx/>
              <a:buSzTx/>
              <a:buFontTx/>
              <a:buNone/>
              <a:tabLst/>
              <a:defRPr/>
            </a:pPr>
            <a:r>
              <a:rPr kumimoji="0" lang="en-US" sz="15509" b="0" i="0" u="none" strike="noStrike" kern="1200" cap="none" spc="0" normalizeH="0" baseline="0" noProof="0" dirty="0">
                <a:ln>
                  <a:noFill/>
                </a:ln>
                <a:solidFill>
                  <a:srgbClr val="00BF63"/>
                </a:solidFill>
                <a:effectLst/>
                <a:uLnTx/>
                <a:uFillTx/>
                <a:latin typeface="Norwester"/>
                <a:ea typeface="Norwester"/>
                <a:cs typeface="Norwester"/>
                <a:sym typeface="Norwester"/>
              </a:rPr>
              <a:t>PROCESS</a:t>
            </a:r>
          </a:p>
        </p:txBody>
      </p:sp>
      <p:sp>
        <p:nvSpPr>
          <p:cNvPr id="10" name="TextBox 10"/>
          <p:cNvSpPr txBox="1"/>
          <p:nvPr/>
        </p:nvSpPr>
        <p:spPr>
          <a:xfrm>
            <a:off x="1102721" y="4355486"/>
            <a:ext cx="16082559" cy="3521075"/>
          </a:xfrm>
          <a:prstGeom prst="rect">
            <a:avLst/>
          </a:prstGeom>
        </p:spPr>
        <p:txBody>
          <a:bodyPr lIns="0" tIns="0" rIns="0" bIns="0" rtlCol="0" anchor="t">
            <a:spAutoFit/>
          </a:bodyPr>
          <a:lstStyle/>
          <a:p>
            <a:pPr marL="431801" lvl="1" indent="-215900" algn="l">
              <a:lnSpc>
                <a:spcPts val="2800"/>
              </a:lnSpc>
              <a:buAutoNum type="arabicPeriod"/>
            </a:pPr>
            <a:r>
              <a:rPr lang="en-US" sz="2000" b="1" spc="60" dirty="0">
                <a:solidFill>
                  <a:srgbClr val="000000"/>
                </a:solidFill>
                <a:latin typeface="Inter Bold"/>
                <a:ea typeface="Inter Bold"/>
                <a:cs typeface="Inter Bold"/>
                <a:sym typeface="Inter Bold"/>
              </a:rPr>
              <a:t>WATCH SOFFA TRAINING VIDEO AND TAKE QUIZ</a:t>
            </a:r>
          </a:p>
          <a:p>
            <a:pPr marL="431801" lvl="1" indent="-215900" algn="l">
              <a:lnSpc>
                <a:spcPts val="2800"/>
              </a:lnSpc>
              <a:buAutoNum type="arabicPeriod"/>
            </a:pPr>
            <a:r>
              <a:rPr lang="en-US" sz="2000" b="1" spc="60" dirty="0">
                <a:solidFill>
                  <a:srgbClr val="000000"/>
                </a:solidFill>
                <a:latin typeface="Inter Bold"/>
                <a:ea typeface="Inter Bold"/>
                <a:cs typeface="Inter Bold"/>
                <a:sym typeface="Inter Bold"/>
              </a:rPr>
              <a:t>SUBMIT FUNDING APPLICATION, MUST BE APPROVED BY PRESIDENT AND ADVISOR, BY THE DEADLINE</a:t>
            </a:r>
          </a:p>
          <a:p>
            <a:pPr marL="863601" lvl="2" indent="-287867" algn="l">
              <a:lnSpc>
                <a:spcPts val="2800"/>
              </a:lnSpc>
              <a:buAutoNum type="alphaLcPeriod"/>
            </a:pPr>
            <a:r>
              <a:rPr lang="en-US" sz="2000" b="1" spc="60" dirty="0">
                <a:solidFill>
                  <a:srgbClr val="000000"/>
                </a:solidFill>
                <a:latin typeface="Inter Bold"/>
                <a:ea typeface="Inter Bold"/>
                <a:cs typeface="Inter Bold"/>
                <a:sym typeface="Inter Bold"/>
              </a:rPr>
              <a:t>A FUNDING REQUEST MAY INCLUDE MULTIPLE PROGRAMS, A SEPARATE BUDGET MUST BE SUBMITTED FOR EACH PROGRAM, ALONG WITH 2 PRIOR EVENT APP LINKS</a:t>
            </a:r>
          </a:p>
          <a:p>
            <a:pPr marL="431801" lvl="1" indent="-215900" algn="l">
              <a:lnSpc>
                <a:spcPts val="2800"/>
              </a:lnSpc>
              <a:buAutoNum type="arabicPeriod"/>
            </a:pPr>
            <a:r>
              <a:rPr lang="en-US" sz="2000" b="1" spc="60" dirty="0">
                <a:solidFill>
                  <a:srgbClr val="000000"/>
                </a:solidFill>
                <a:latin typeface="Inter Bold"/>
                <a:ea typeface="Inter Bold"/>
                <a:cs typeface="Inter Bold"/>
                <a:sym typeface="Inter Bold"/>
              </a:rPr>
              <a:t>SOFFAC REVIEWS THE APPLICATION AND NOTIFIES ORGS IF REQUEST IS ELIGIBLE</a:t>
            </a:r>
          </a:p>
          <a:p>
            <a:pPr marL="431801" lvl="1" indent="-215900" algn="l">
              <a:lnSpc>
                <a:spcPts val="2800"/>
              </a:lnSpc>
              <a:buAutoNum type="arabicPeriod"/>
            </a:pPr>
            <a:r>
              <a:rPr lang="en-US" sz="2000" b="1" spc="60" dirty="0">
                <a:solidFill>
                  <a:srgbClr val="000000"/>
                </a:solidFill>
                <a:latin typeface="Inter Bold"/>
                <a:ea typeface="Inter Bold"/>
                <a:cs typeface="Inter Bold"/>
                <a:sym typeface="Inter Bold"/>
              </a:rPr>
              <a:t>STUDENT ORG PRESENTS BUDGET REQUEST TO SOFFAC (ONLINE OR IN PERSON)</a:t>
            </a:r>
          </a:p>
          <a:p>
            <a:pPr marL="431801" lvl="1" indent="-215900" algn="l">
              <a:lnSpc>
                <a:spcPts val="2800"/>
              </a:lnSpc>
              <a:buAutoNum type="arabicPeriod"/>
            </a:pPr>
            <a:r>
              <a:rPr lang="en-US" sz="2000" b="1" spc="60" dirty="0">
                <a:solidFill>
                  <a:srgbClr val="000000"/>
                </a:solidFill>
                <a:latin typeface="Inter Bold"/>
                <a:ea typeface="Inter Bold"/>
                <a:cs typeface="Inter Bold"/>
                <a:sym typeface="Inter Bold"/>
              </a:rPr>
              <a:t>COMMITTEE WILL DELIBERATE AND NOTIFY THE ORGANIZATION OF DECISION</a:t>
            </a:r>
          </a:p>
          <a:p>
            <a:pPr marL="431801" lvl="1" indent="-215900" algn="l">
              <a:lnSpc>
                <a:spcPts val="2800"/>
              </a:lnSpc>
              <a:buAutoNum type="arabicPeriod"/>
            </a:pPr>
            <a:r>
              <a:rPr lang="en-US" sz="2000" b="1" spc="60" dirty="0">
                <a:solidFill>
                  <a:srgbClr val="000000"/>
                </a:solidFill>
                <a:latin typeface="Inter Bold"/>
                <a:ea typeface="Inter Bold"/>
                <a:cs typeface="Inter Bold"/>
                <a:sym typeface="Inter Bold"/>
              </a:rPr>
              <a:t>STUDENT ORG SCHEDULES AN EVENT CONSULTATION FOR FUNDED EVENT</a:t>
            </a:r>
          </a:p>
          <a:p>
            <a:pPr marL="431801" lvl="1" indent="-215900" algn="l">
              <a:lnSpc>
                <a:spcPts val="2800"/>
              </a:lnSpc>
              <a:buAutoNum type="arabicPeriod"/>
            </a:pPr>
            <a:r>
              <a:rPr lang="en-US" sz="2000" b="1" spc="60" dirty="0">
                <a:solidFill>
                  <a:srgbClr val="000000"/>
                </a:solidFill>
                <a:latin typeface="Inter Bold"/>
                <a:ea typeface="Inter Bold"/>
                <a:cs typeface="Inter Bold"/>
                <a:sym typeface="Inter Bold"/>
              </a:rPr>
              <a:t>STUDENT ORG WORKS WITH STUDENT ACTIVITIES TO MAKE PURCHASES FOR ALLOCATED PROGRAM</a:t>
            </a:r>
          </a:p>
          <a:p>
            <a:pPr marL="431801" lvl="1" indent="-215900" algn="l">
              <a:lnSpc>
                <a:spcPts val="2800"/>
              </a:lnSpc>
              <a:buAutoNum type="arabicPeriod"/>
            </a:pPr>
            <a:r>
              <a:rPr lang="en-US" sz="2000" b="1" spc="60" dirty="0">
                <a:solidFill>
                  <a:srgbClr val="000000"/>
                </a:solidFill>
                <a:latin typeface="Inter Bold"/>
                <a:ea typeface="Inter Bold"/>
                <a:cs typeface="Inter Bold"/>
                <a:sym typeface="Inter Bold"/>
              </a:rPr>
              <a:t>COMPLETE POST-PROGRAM EVALUATION</a:t>
            </a:r>
          </a:p>
        </p:txBody>
      </p:sp>
    </p:spTree>
  </p:cSld>
  <p:clrMapOvr>
    <a:masterClrMapping/>
  </p:clrMapOvr>
  <mc:AlternateContent xmlns:mc="http://schemas.openxmlformats.org/markup-compatibility/2006" xmlns:p14="http://schemas.microsoft.com/office/powerpoint/2010/main">
    <mc:Choice Requires="p14">
      <p:transition p14:dur="0" advClick="0" advTm="19000"/>
    </mc:Choice>
    <mc:Fallback xmlns="">
      <p:transition advClick="0" advTm="19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10393410">
            <a:off x="-1786618" y="773264"/>
            <a:ext cx="21861236" cy="8740472"/>
            <a:chOff x="0" y="0"/>
            <a:chExt cx="5757692" cy="2302017"/>
          </a:xfrm>
        </p:grpSpPr>
        <p:sp>
          <p:nvSpPr>
            <p:cNvPr id="3" name="Freeform 3"/>
            <p:cNvSpPr/>
            <p:nvPr/>
          </p:nvSpPr>
          <p:spPr>
            <a:xfrm>
              <a:off x="0" y="0"/>
              <a:ext cx="5757692" cy="2302017"/>
            </a:xfrm>
            <a:custGeom>
              <a:avLst/>
              <a:gdLst/>
              <a:ahLst/>
              <a:cxnLst/>
              <a:rect l="l" t="t" r="r" b="b"/>
              <a:pathLst>
                <a:path w="5757692" h="2302017">
                  <a:moveTo>
                    <a:pt x="0" y="0"/>
                  </a:moveTo>
                  <a:lnTo>
                    <a:pt x="5757692" y="0"/>
                  </a:lnTo>
                  <a:lnTo>
                    <a:pt x="5757692" y="2302017"/>
                  </a:lnTo>
                  <a:lnTo>
                    <a:pt x="0" y="2302017"/>
                  </a:lnTo>
                  <a:close/>
                </a:path>
              </a:pathLst>
            </a:custGeom>
            <a:solidFill>
              <a:srgbClr val="FFFFFF"/>
            </a:solidFill>
          </p:spPr>
          <p:txBody>
            <a:bodyPr/>
            <a:lstStyle/>
            <a:p>
              <a:endParaRPr lang="en-US"/>
            </a:p>
          </p:txBody>
        </p:sp>
        <p:sp>
          <p:nvSpPr>
            <p:cNvPr id="4" name="TextBox 4"/>
            <p:cNvSpPr txBox="1"/>
            <p:nvPr/>
          </p:nvSpPr>
          <p:spPr>
            <a:xfrm>
              <a:off x="0" y="-38100"/>
              <a:ext cx="5757692" cy="234011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rot="-10393410">
            <a:off x="-1786618" y="1377288"/>
            <a:ext cx="21861236" cy="7532424"/>
            <a:chOff x="0" y="0"/>
            <a:chExt cx="5757692" cy="1983848"/>
          </a:xfrm>
        </p:grpSpPr>
        <p:sp>
          <p:nvSpPr>
            <p:cNvPr id="6" name="Freeform 6"/>
            <p:cNvSpPr/>
            <p:nvPr/>
          </p:nvSpPr>
          <p:spPr>
            <a:xfrm>
              <a:off x="0" y="0"/>
              <a:ext cx="5757692" cy="1983848"/>
            </a:xfrm>
            <a:custGeom>
              <a:avLst/>
              <a:gdLst/>
              <a:ahLst/>
              <a:cxnLst/>
              <a:rect l="l" t="t" r="r" b="b"/>
              <a:pathLst>
                <a:path w="5757692" h="1983848">
                  <a:moveTo>
                    <a:pt x="0" y="0"/>
                  </a:moveTo>
                  <a:lnTo>
                    <a:pt x="5757692" y="0"/>
                  </a:lnTo>
                  <a:lnTo>
                    <a:pt x="5757692" y="1983848"/>
                  </a:lnTo>
                  <a:lnTo>
                    <a:pt x="0" y="1983848"/>
                  </a:lnTo>
                  <a:close/>
                </a:path>
              </a:pathLst>
            </a:custGeom>
            <a:solidFill>
              <a:srgbClr val="00BF63"/>
            </a:solidFill>
            <a:ln w="95250" cap="sq">
              <a:solidFill>
                <a:srgbClr val="C1FF72"/>
              </a:solidFill>
              <a:prstDash val="solid"/>
              <a:miter/>
            </a:ln>
          </p:spPr>
          <p:txBody>
            <a:bodyPr/>
            <a:lstStyle/>
            <a:p>
              <a:endParaRPr lang="en-US"/>
            </a:p>
          </p:txBody>
        </p:sp>
        <p:sp>
          <p:nvSpPr>
            <p:cNvPr id="7" name="TextBox 7"/>
            <p:cNvSpPr txBox="1"/>
            <p:nvPr/>
          </p:nvSpPr>
          <p:spPr>
            <a:xfrm>
              <a:off x="0" y="-38100"/>
              <a:ext cx="5757692" cy="2021948"/>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a:spLocks noGrp="1"/>
          </p:cNvSpPr>
          <p:nvPr>
            <p:ph type="title" idx="4294967295"/>
          </p:nvPr>
        </p:nvSpPr>
        <p:spPr>
          <a:xfrm>
            <a:off x="579977" y="2100085"/>
            <a:ext cx="17150964" cy="17176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3999"/>
              </a:lnSpc>
              <a:spcBef>
                <a:spcPts val="0"/>
              </a:spcBef>
              <a:spcAft>
                <a:spcPts val="0"/>
              </a:spcAft>
              <a:buClrTx/>
              <a:buSzTx/>
              <a:buFontTx/>
              <a:buNone/>
              <a:tabLst/>
              <a:defRPr/>
            </a:pPr>
            <a:r>
              <a:rPr kumimoji="0" lang="en-US" sz="9999" b="0" i="0" u="none" strike="noStrike" kern="1200" cap="none" spc="0" normalizeH="0" baseline="0" noProof="0" dirty="0">
                <a:ln>
                  <a:noFill/>
                </a:ln>
                <a:solidFill>
                  <a:srgbClr val="FFFFFF"/>
                </a:solidFill>
                <a:effectLst/>
                <a:uLnTx/>
                <a:uFillTx/>
                <a:latin typeface="Norwester"/>
                <a:ea typeface="Norwester"/>
                <a:cs typeface="Norwester"/>
                <a:sym typeface="Norwester"/>
              </a:rPr>
              <a:t>REQUIREMENTS AFTER AWARDED</a:t>
            </a:r>
          </a:p>
        </p:txBody>
      </p:sp>
      <p:sp>
        <p:nvSpPr>
          <p:cNvPr id="10" name="TextBox 10"/>
          <p:cNvSpPr txBox="1"/>
          <p:nvPr/>
        </p:nvSpPr>
        <p:spPr>
          <a:xfrm>
            <a:off x="1648383" y="3940550"/>
            <a:ext cx="16082559" cy="3873500"/>
          </a:xfrm>
          <a:prstGeom prst="rect">
            <a:avLst/>
          </a:prstGeom>
        </p:spPr>
        <p:txBody>
          <a:bodyPr lIns="0" tIns="0" rIns="0" bIns="0" rtlCol="0" anchor="t">
            <a:spAutoFit/>
          </a:bodyPr>
          <a:lstStyle/>
          <a:p>
            <a:pPr marL="431801" lvl="1" indent="-215900" algn="l">
              <a:lnSpc>
                <a:spcPts val="2800"/>
              </a:lnSpc>
              <a:buFont typeface="Arial"/>
              <a:buChar char="•"/>
            </a:pPr>
            <a:r>
              <a:rPr lang="en-US" sz="2000" b="1" spc="60">
                <a:solidFill>
                  <a:srgbClr val="FFFFFF"/>
                </a:solidFill>
                <a:latin typeface="Inter Bold"/>
                <a:ea typeface="Inter Bold"/>
                <a:cs typeface="Inter Bold"/>
                <a:sym typeface="Inter Bold"/>
              </a:rPr>
              <a:t>MAINTAIN REGISTRATION STATUS AND GOOD CONDUCT STANDING</a:t>
            </a:r>
          </a:p>
          <a:p>
            <a:pPr marL="431801" lvl="1" indent="-215900" algn="l">
              <a:lnSpc>
                <a:spcPts val="2800"/>
              </a:lnSpc>
              <a:buFont typeface="Arial"/>
              <a:buChar char="•"/>
            </a:pPr>
            <a:r>
              <a:rPr lang="en-US" sz="2000" b="1" spc="60">
                <a:solidFill>
                  <a:srgbClr val="FFFFFF"/>
                </a:solidFill>
                <a:latin typeface="Inter Bold"/>
                <a:ea typeface="Inter Bold"/>
                <a:cs typeface="Inter Bold"/>
                <a:sym typeface="Inter Bold"/>
              </a:rPr>
              <a:t>ATTEND EVENT CONSULTATION AND BUDGET MEETINGS WITH STUDENT ACTIVITIES, FOR EACH ALLOCATED PROGRAM</a:t>
            </a:r>
          </a:p>
          <a:p>
            <a:pPr marL="431801" lvl="1" indent="-215900" algn="l">
              <a:lnSpc>
                <a:spcPts val="2800"/>
              </a:lnSpc>
              <a:buFont typeface="Arial"/>
              <a:buChar char="•"/>
            </a:pPr>
            <a:r>
              <a:rPr lang="en-US" sz="2000" b="1" spc="60">
                <a:solidFill>
                  <a:srgbClr val="FFFFFF"/>
                </a:solidFill>
                <a:latin typeface="Inter Bold"/>
                <a:ea typeface="Inter Bold"/>
                <a:cs typeface="Inter Bold"/>
                <a:sym typeface="Inter Bold"/>
              </a:rPr>
              <a:t>MEET PROGRAM STIPULATIONS SET BY STUDENT ACTIVITIES OR THE EVENT SAFETY COMMITTEE</a:t>
            </a:r>
          </a:p>
          <a:p>
            <a:pPr marL="431801" lvl="1" indent="-215900" algn="l">
              <a:lnSpc>
                <a:spcPts val="2800"/>
              </a:lnSpc>
              <a:buFont typeface="Arial"/>
              <a:buChar char="•"/>
            </a:pPr>
            <a:r>
              <a:rPr lang="en-US" sz="2000" b="1" spc="60">
                <a:solidFill>
                  <a:srgbClr val="FFFFFF"/>
                </a:solidFill>
                <a:latin typeface="Inter Bold"/>
                <a:ea typeface="Inter Bold"/>
                <a:cs typeface="Inter Bold"/>
                <a:sym typeface="Inter Bold"/>
              </a:rPr>
              <a:t>FOR EVENTS</a:t>
            </a:r>
          </a:p>
          <a:p>
            <a:pPr marL="863601" lvl="2" indent="-287867" algn="l">
              <a:lnSpc>
                <a:spcPts val="2800"/>
              </a:lnSpc>
              <a:buFont typeface="Arial"/>
              <a:buChar char="⚬"/>
            </a:pPr>
            <a:r>
              <a:rPr lang="en-US" sz="2000" b="1" spc="60">
                <a:solidFill>
                  <a:srgbClr val="FFFFFF"/>
                </a:solidFill>
                <a:latin typeface="Inter Bold"/>
                <a:ea typeface="Inter Bold"/>
                <a:cs typeface="Inter Bold"/>
                <a:sym typeface="Inter Bold"/>
              </a:rPr>
              <a:t>SUBMIT AN EVENT APPLICATION AT LEAST 15 BUSINESS DAYS AHEAD OF INTENDED 1ST CHOICE HOST DATE</a:t>
            </a:r>
          </a:p>
          <a:p>
            <a:pPr marL="863601" lvl="2" indent="-287867" algn="l">
              <a:lnSpc>
                <a:spcPts val="2800"/>
              </a:lnSpc>
              <a:buFont typeface="Arial"/>
              <a:buChar char="⚬"/>
            </a:pPr>
            <a:r>
              <a:rPr lang="en-US" sz="2000" b="1" spc="60">
                <a:solidFill>
                  <a:srgbClr val="FFFFFF"/>
                </a:solidFill>
                <a:latin typeface="Inter Bold"/>
                <a:ea typeface="Inter Bold"/>
                <a:cs typeface="Inter Bold"/>
                <a:sym typeface="Inter Bold"/>
              </a:rPr>
              <a:t>CARD SWIPE AT EVENT</a:t>
            </a:r>
          </a:p>
          <a:p>
            <a:pPr marL="863601" lvl="2" indent="-287867" algn="l">
              <a:lnSpc>
                <a:spcPts val="2800"/>
              </a:lnSpc>
              <a:buFont typeface="Arial"/>
              <a:buChar char="⚬"/>
            </a:pPr>
            <a:r>
              <a:rPr lang="en-US" sz="2000" b="1" spc="60">
                <a:solidFill>
                  <a:srgbClr val="FFFFFF"/>
                </a:solidFill>
                <a:latin typeface="Inter Bold"/>
                <a:ea typeface="Inter Bold"/>
                <a:cs typeface="Inter Bold"/>
                <a:sym typeface="Inter Bold"/>
              </a:rPr>
              <a:t>COMPLETE POST-PROGRAM EVALUATION WITHIN 14 BUSINESS DAYS OF THE EVENT</a:t>
            </a:r>
          </a:p>
          <a:p>
            <a:pPr marL="431801" lvl="1" indent="-215900" algn="l">
              <a:lnSpc>
                <a:spcPts val="2800"/>
              </a:lnSpc>
              <a:buFont typeface="Arial"/>
              <a:buChar char="•"/>
            </a:pPr>
            <a:r>
              <a:rPr lang="en-US" sz="2000" b="1" spc="60">
                <a:solidFill>
                  <a:srgbClr val="FFFFFF"/>
                </a:solidFill>
                <a:latin typeface="Inter Bold"/>
                <a:ea typeface="Inter Bold"/>
                <a:cs typeface="Inter Bold"/>
                <a:sym typeface="Inter Bold"/>
              </a:rPr>
              <a:t>FOR SERVICE PROJECTS</a:t>
            </a:r>
          </a:p>
          <a:p>
            <a:pPr marL="863601" lvl="2" indent="-287867" algn="l">
              <a:lnSpc>
                <a:spcPts val="2800"/>
              </a:lnSpc>
              <a:buFont typeface="Arial"/>
              <a:buChar char="⚬"/>
            </a:pPr>
            <a:r>
              <a:rPr lang="en-US" sz="2000" b="1" spc="60">
                <a:solidFill>
                  <a:srgbClr val="FFFFFF"/>
                </a:solidFill>
                <a:latin typeface="Inter Bold"/>
                <a:ea typeface="Inter Bold"/>
                <a:cs typeface="Inter Bold"/>
                <a:sym typeface="Inter Bold"/>
              </a:rPr>
              <a:t>COMPLETE A POST-SERVICE/PROJECT EVALUATION WITHIN 14 BUSINESS DAYS OF THE SERVICE/PROJECT COMPLETION</a:t>
            </a:r>
          </a:p>
        </p:txBody>
      </p:sp>
    </p:spTree>
  </p:cSld>
  <p:clrMapOvr>
    <a:masterClrMapping/>
  </p:clrMapOvr>
  <mc:AlternateContent xmlns:mc="http://schemas.openxmlformats.org/markup-compatibility/2006" xmlns:p14="http://schemas.microsoft.com/office/powerpoint/2010/main">
    <mc:Choice Requires="p14">
      <p:transition p14:dur="0" advClick="0" advTm="22000"/>
    </mc:Choice>
    <mc:Fallback xmlns="">
      <p:transition advClick="0" advTm="2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ED95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10221244">
            <a:off x="-1786618" y="773264"/>
            <a:ext cx="21861236" cy="8740472"/>
            <a:chOff x="0" y="0"/>
            <a:chExt cx="5757692" cy="2302017"/>
          </a:xfrm>
        </p:grpSpPr>
        <p:sp>
          <p:nvSpPr>
            <p:cNvPr id="3" name="Freeform 3"/>
            <p:cNvSpPr/>
            <p:nvPr/>
          </p:nvSpPr>
          <p:spPr>
            <a:xfrm>
              <a:off x="0" y="0"/>
              <a:ext cx="5757692" cy="2302017"/>
            </a:xfrm>
            <a:custGeom>
              <a:avLst/>
              <a:gdLst/>
              <a:ahLst/>
              <a:cxnLst/>
              <a:rect l="l" t="t" r="r" b="b"/>
              <a:pathLst>
                <a:path w="5757692" h="2302017">
                  <a:moveTo>
                    <a:pt x="0" y="0"/>
                  </a:moveTo>
                  <a:lnTo>
                    <a:pt x="5757692" y="0"/>
                  </a:lnTo>
                  <a:lnTo>
                    <a:pt x="5757692" y="2302017"/>
                  </a:lnTo>
                  <a:lnTo>
                    <a:pt x="0" y="2302017"/>
                  </a:lnTo>
                  <a:close/>
                </a:path>
              </a:pathLst>
            </a:custGeom>
            <a:solidFill>
              <a:srgbClr val="00BF63"/>
            </a:solidFill>
          </p:spPr>
          <p:txBody>
            <a:bodyPr/>
            <a:lstStyle/>
            <a:p>
              <a:endParaRPr lang="en-US"/>
            </a:p>
          </p:txBody>
        </p:sp>
        <p:sp>
          <p:nvSpPr>
            <p:cNvPr id="4" name="TextBox 4"/>
            <p:cNvSpPr txBox="1"/>
            <p:nvPr/>
          </p:nvSpPr>
          <p:spPr>
            <a:xfrm>
              <a:off x="0" y="-38100"/>
              <a:ext cx="5757692" cy="234011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rot="10221244">
            <a:off x="-1786618" y="1377288"/>
            <a:ext cx="21861236" cy="7532424"/>
            <a:chOff x="0" y="0"/>
            <a:chExt cx="5757692" cy="1983848"/>
          </a:xfrm>
        </p:grpSpPr>
        <p:sp>
          <p:nvSpPr>
            <p:cNvPr id="6" name="Freeform 6"/>
            <p:cNvSpPr/>
            <p:nvPr/>
          </p:nvSpPr>
          <p:spPr>
            <a:xfrm>
              <a:off x="0" y="0"/>
              <a:ext cx="5757692" cy="1983848"/>
            </a:xfrm>
            <a:custGeom>
              <a:avLst/>
              <a:gdLst/>
              <a:ahLst/>
              <a:cxnLst/>
              <a:rect l="l" t="t" r="r" b="b"/>
              <a:pathLst>
                <a:path w="5757692" h="1983848">
                  <a:moveTo>
                    <a:pt x="0" y="0"/>
                  </a:moveTo>
                  <a:lnTo>
                    <a:pt x="5757692" y="0"/>
                  </a:lnTo>
                  <a:lnTo>
                    <a:pt x="5757692" y="1983848"/>
                  </a:lnTo>
                  <a:lnTo>
                    <a:pt x="0" y="1983848"/>
                  </a:lnTo>
                  <a:close/>
                </a:path>
              </a:pathLst>
            </a:custGeom>
            <a:solidFill>
              <a:srgbClr val="FFFFFF"/>
            </a:solidFill>
            <a:ln w="95250" cap="sq">
              <a:solidFill>
                <a:srgbClr val="7ED957"/>
              </a:solidFill>
              <a:prstDash val="solid"/>
              <a:miter/>
            </a:ln>
          </p:spPr>
          <p:txBody>
            <a:bodyPr/>
            <a:lstStyle/>
            <a:p>
              <a:endParaRPr lang="en-US"/>
            </a:p>
          </p:txBody>
        </p:sp>
        <p:sp>
          <p:nvSpPr>
            <p:cNvPr id="7" name="TextBox 7"/>
            <p:cNvSpPr txBox="1"/>
            <p:nvPr/>
          </p:nvSpPr>
          <p:spPr>
            <a:xfrm>
              <a:off x="0" y="-38100"/>
              <a:ext cx="5757692" cy="2021948"/>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a:spLocks noGrp="1"/>
          </p:cNvSpPr>
          <p:nvPr>
            <p:ph type="title" idx="4294967295"/>
          </p:nvPr>
        </p:nvSpPr>
        <p:spPr>
          <a:xfrm>
            <a:off x="11289372" y="1308620"/>
            <a:ext cx="6801524" cy="157324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2387"/>
              </a:lnSpc>
              <a:spcBef>
                <a:spcPct val="0"/>
              </a:spcBef>
              <a:spcAft>
                <a:spcPts val="0"/>
              </a:spcAft>
              <a:buClrTx/>
              <a:buSzTx/>
              <a:buFontTx/>
              <a:buNone/>
              <a:tabLst/>
              <a:defRPr/>
            </a:pPr>
            <a:r>
              <a:rPr kumimoji="0" lang="en-US" sz="10323" b="0" i="0" u="none" strike="noStrike" kern="1200" cap="none" spc="0" normalizeH="0" baseline="0" noProof="0" dirty="0">
                <a:ln>
                  <a:noFill/>
                </a:ln>
                <a:solidFill>
                  <a:srgbClr val="00BF63"/>
                </a:solidFill>
                <a:effectLst/>
                <a:uLnTx/>
                <a:uFillTx/>
                <a:latin typeface="Norwester"/>
                <a:ea typeface="Norwester"/>
                <a:cs typeface="Norwester"/>
                <a:sym typeface="Norwester"/>
              </a:rPr>
              <a:t>GUIDELINES</a:t>
            </a:r>
          </a:p>
        </p:txBody>
      </p:sp>
      <p:sp>
        <p:nvSpPr>
          <p:cNvPr id="9" name="TextBox 9"/>
          <p:cNvSpPr txBox="1"/>
          <p:nvPr/>
        </p:nvSpPr>
        <p:spPr>
          <a:xfrm>
            <a:off x="322961" y="3360835"/>
            <a:ext cx="17642079" cy="4662805"/>
          </a:xfrm>
          <a:prstGeom prst="rect">
            <a:avLst/>
          </a:prstGeom>
        </p:spPr>
        <p:txBody>
          <a:bodyPr lIns="0" tIns="0" rIns="0" bIns="0" rtlCol="0" anchor="t">
            <a:spAutoFit/>
          </a:bodyPr>
          <a:lstStyle/>
          <a:p>
            <a:pPr marL="431801" lvl="1" indent="-215900" algn="l">
              <a:lnSpc>
                <a:spcPts val="2660"/>
              </a:lnSpc>
              <a:buFont typeface="Arial"/>
              <a:buChar char="•"/>
            </a:pPr>
            <a:r>
              <a:rPr lang="en-US" sz="2000" b="1" spc="60">
                <a:solidFill>
                  <a:srgbClr val="0C0B0D"/>
                </a:solidFill>
                <a:latin typeface="Inter Bold"/>
                <a:ea typeface="Inter Bold"/>
                <a:cs typeface="Inter Bold"/>
                <a:sym typeface="Inter Bold"/>
              </a:rPr>
              <a:t>IF AN ORG RECEIVES SOFFA, THE ORG MAY ONLY REQUEST SUPPLEMENTAL FUNDING IF BUDGETARY CHANGE OCCURS OUTSIDE ORG CONTROL, FUNDING IS NOT GUARANTEED, AND IS SUBJECT TO THE APPLICATION AND APPROVAL PROCESS OF AWARDING BODY</a:t>
            </a:r>
          </a:p>
          <a:p>
            <a:pPr marL="431801" lvl="1" indent="-215900" algn="l">
              <a:lnSpc>
                <a:spcPts val="2660"/>
              </a:lnSpc>
              <a:buFont typeface="Arial"/>
              <a:buChar char="•"/>
            </a:pPr>
            <a:r>
              <a:rPr lang="en-US" sz="2000" b="1" spc="60">
                <a:solidFill>
                  <a:srgbClr val="0C0B0D"/>
                </a:solidFill>
                <a:latin typeface="Inter Bold"/>
                <a:ea typeface="Inter Bold"/>
                <a:cs typeface="Inter Bold"/>
                <a:sym typeface="Inter Bold"/>
              </a:rPr>
              <a:t>IF A PROGRAM IS A CO-SPONSORSHIP BETWEEN ORGANIZATIONS, THE ORGANIZATIONS MAY ONLY APPLY FOR FUNDING FROM ONE SOURCE</a:t>
            </a:r>
          </a:p>
          <a:p>
            <a:pPr marL="431801" lvl="1" indent="-215900" algn="l">
              <a:lnSpc>
                <a:spcPts val="2660"/>
              </a:lnSpc>
              <a:buFont typeface="Arial"/>
              <a:buChar char="•"/>
            </a:pPr>
            <a:r>
              <a:rPr lang="en-US" sz="2000" b="1" spc="60">
                <a:solidFill>
                  <a:srgbClr val="0C0B0D"/>
                </a:solidFill>
                <a:latin typeface="Inter Bold"/>
                <a:ea typeface="Inter Bold"/>
                <a:cs typeface="Inter Bold"/>
                <a:sym typeface="Inter Bold"/>
              </a:rPr>
              <a:t>ALL PURCHASES ARE PROCESSED THROUGH STUDENT ACTIVITIES; STUDENT ORGS CANNOT MAKE PURCHASES AND BE REIMBURSED</a:t>
            </a:r>
          </a:p>
          <a:p>
            <a:pPr marL="431801" lvl="1" indent="-215900" algn="l">
              <a:lnSpc>
                <a:spcPts val="2660"/>
              </a:lnSpc>
              <a:buFont typeface="Arial"/>
              <a:buChar char="•"/>
            </a:pPr>
            <a:r>
              <a:rPr lang="en-US" sz="2000" b="1" spc="60">
                <a:solidFill>
                  <a:srgbClr val="0C0B0D"/>
                </a:solidFill>
                <a:latin typeface="Inter Bold"/>
                <a:ea typeface="Inter Bold"/>
                <a:cs typeface="Inter Bold"/>
                <a:sym typeface="Inter Bold"/>
              </a:rPr>
              <a:t>IF AN ORG DOES NOT USE ALL THEIR ALLOCATED FUNDS, FUNDS WILL NOT BE REALLOCATED FOR USE ON ANOTHER ACTIVITY OR MAINTAINED BY THE STUDENT ORGANIZATION</a:t>
            </a:r>
          </a:p>
          <a:p>
            <a:pPr marL="431801" lvl="1" indent="-215900" algn="l">
              <a:lnSpc>
                <a:spcPts val="2660"/>
              </a:lnSpc>
              <a:buFont typeface="Arial"/>
              <a:buChar char="•"/>
            </a:pPr>
            <a:r>
              <a:rPr lang="en-US" sz="2000" b="1" spc="60">
                <a:solidFill>
                  <a:srgbClr val="0C0B0D"/>
                </a:solidFill>
                <a:latin typeface="Inter Bold"/>
                <a:ea typeface="Inter Bold"/>
                <a:cs typeface="Inter Bold"/>
                <a:sym typeface="Inter Bold"/>
              </a:rPr>
              <a:t>ORGS THAT FAIL TO SUBMIT PURCHASING REQUESTS OR DOCUMENTS BY DEADLINES SET BY STUDENT ACTIVITIES MAY FORFEIT FUNDS ALLOCATED TO THAT ACTIVITY</a:t>
            </a:r>
          </a:p>
          <a:p>
            <a:pPr marL="431801" lvl="1" indent="-215900" algn="l">
              <a:lnSpc>
                <a:spcPts val="2660"/>
              </a:lnSpc>
              <a:buFont typeface="Arial"/>
              <a:buChar char="•"/>
            </a:pPr>
            <a:r>
              <a:rPr lang="en-US" sz="2000" b="1" spc="60">
                <a:solidFill>
                  <a:srgbClr val="0C0B0D"/>
                </a:solidFill>
                <a:latin typeface="Inter Bold"/>
                <a:ea typeface="Inter Bold"/>
                <a:cs typeface="Inter Bold"/>
                <a:sym typeface="Inter Bold"/>
              </a:rPr>
              <a:t>STUDENT ACTIVITIES WILL NOT FUND ANY ACTIVITY THAT VIOLATES UNIVERSITY POLICY,  STUDENT CODE OF CONDUCT, OR LOCAL, STATE, OR FEDERAL LAW</a:t>
            </a:r>
          </a:p>
          <a:p>
            <a:pPr algn="l">
              <a:lnSpc>
                <a:spcPts val="2660"/>
              </a:lnSpc>
            </a:pPr>
            <a:endParaRPr lang="en-US" sz="2000" b="1" spc="60">
              <a:solidFill>
                <a:srgbClr val="0C0B0D"/>
              </a:solidFill>
              <a:latin typeface="Inter Bold"/>
              <a:ea typeface="Inter Bold"/>
              <a:cs typeface="Inter Bold"/>
              <a:sym typeface="Inter Bold"/>
            </a:endParaRPr>
          </a:p>
        </p:txBody>
      </p:sp>
    </p:spTree>
  </p:cSld>
  <p:clrMapOvr>
    <a:masterClrMapping/>
  </p:clrMapOvr>
  <mc:AlternateContent xmlns:mc="http://schemas.openxmlformats.org/markup-compatibility/2006" xmlns:p14="http://schemas.microsoft.com/office/powerpoint/2010/main">
    <mc:Choice Requires="p14">
      <p:transition p14:dur="0" advClick="0" advTm="24000"/>
    </mc:Choice>
    <mc:Fallback xmlns="">
      <p:transition advClick="0" advTm="2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ED95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10393410">
            <a:off x="-1786618" y="773264"/>
            <a:ext cx="21861236" cy="8740472"/>
            <a:chOff x="0" y="0"/>
            <a:chExt cx="5757692" cy="2302017"/>
          </a:xfrm>
        </p:grpSpPr>
        <p:sp>
          <p:nvSpPr>
            <p:cNvPr id="3" name="Freeform 3"/>
            <p:cNvSpPr/>
            <p:nvPr/>
          </p:nvSpPr>
          <p:spPr>
            <a:xfrm>
              <a:off x="0" y="0"/>
              <a:ext cx="5757692" cy="2302017"/>
            </a:xfrm>
            <a:custGeom>
              <a:avLst/>
              <a:gdLst/>
              <a:ahLst/>
              <a:cxnLst/>
              <a:rect l="l" t="t" r="r" b="b"/>
              <a:pathLst>
                <a:path w="5757692" h="2302017">
                  <a:moveTo>
                    <a:pt x="0" y="0"/>
                  </a:moveTo>
                  <a:lnTo>
                    <a:pt x="5757692" y="0"/>
                  </a:lnTo>
                  <a:lnTo>
                    <a:pt x="5757692" y="2302017"/>
                  </a:lnTo>
                  <a:lnTo>
                    <a:pt x="0" y="2302017"/>
                  </a:lnTo>
                  <a:close/>
                </a:path>
              </a:pathLst>
            </a:custGeom>
            <a:solidFill>
              <a:srgbClr val="00BF63"/>
            </a:solidFill>
          </p:spPr>
          <p:txBody>
            <a:bodyPr/>
            <a:lstStyle/>
            <a:p>
              <a:endParaRPr lang="en-US"/>
            </a:p>
          </p:txBody>
        </p:sp>
        <p:sp>
          <p:nvSpPr>
            <p:cNvPr id="4" name="TextBox 4"/>
            <p:cNvSpPr txBox="1"/>
            <p:nvPr/>
          </p:nvSpPr>
          <p:spPr>
            <a:xfrm>
              <a:off x="0" y="-38100"/>
              <a:ext cx="5757692" cy="234011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rot="-10393410">
            <a:off x="-1786618" y="1377288"/>
            <a:ext cx="21861236" cy="7532424"/>
            <a:chOff x="0" y="0"/>
            <a:chExt cx="5757692" cy="1983848"/>
          </a:xfrm>
        </p:grpSpPr>
        <p:sp>
          <p:nvSpPr>
            <p:cNvPr id="6" name="Freeform 6"/>
            <p:cNvSpPr/>
            <p:nvPr/>
          </p:nvSpPr>
          <p:spPr>
            <a:xfrm>
              <a:off x="0" y="0"/>
              <a:ext cx="5757692" cy="1983848"/>
            </a:xfrm>
            <a:custGeom>
              <a:avLst/>
              <a:gdLst/>
              <a:ahLst/>
              <a:cxnLst/>
              <a:rect l="l" t="t" r="r" b="b"/>
              <a:pathLst>
                <a:path w="5757692" h="1983848">
                  <a:moveTo>
                    <a:pt x="0" y="0"/>
                  </a:moveTo>
                  <a:lnTo>
                    <a:pt x="5757692" y="0"/>
                  </a:lnTo>
                  <a:lnTo>
                    <a:pt x="5757692" y="1983848"/>
                  </a:lnTo>
                  <a:lnTo>
                    <a:pt x="0" y="1983848"/>
                  </a:lnTo>
                  <a:close/>
                </a:path>
              </a:pathLst>
            </a:custGeom>
            <a:solidFill>
              <a:srgbClr val="FFFFFF"/>
            </a:solidFill>
            <a:ln w="95250" cap="sq">
              <a:solidFill>
                <a:srgbClr val="FFFFFF"/>
              </a:solidFill>
              <a:prstDash val="solid"/>
              <a:miter/>
            </a:ln>
          </p:spPr>
          <p:txBody>
            <a:bodyPr/>
            <a:lstStyle/>
            <a:p>
              <a:endParaRPr lang="en-US"/>
            </a:p>
          </p:txBody>
        </p:sp>
        <p:sp>
          <p:nvSpPr>
            <p:cNvPr id="7" name="TextBox 7"/>
            <p:cNvSpPr txBox="1"/>
            <p:nvPr/>
          </p:nvSpPr>
          <p:spPr>
            <a:xfrm>
              <a:off x="0" y="-38100"/>
              <a:ext cx="5757692" cy="2021948"/>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a:spLocks noGrp="1"/>
          </p:cNvSpPr>
          <p:nvPr>
            <p:ph type="title" idx="4294967295"/>
          </p:nvPr>
        </p:nvSpPr>
        <p:spPr>
          <a:xfrm>
            <a:off x="-1443898" y="1239419"/>
            <a:ext cx="9597298" cy="16491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4419"/>
              </a:lnSpc>
              <a:spcBef>
                <a:spcPts val="0"/>
              </a:spcBef>
              <a:spcAft>
                <a:spcPts val="0"/>
              </a:spcAft>
              <a:buClrTx/>
              <a:buSzTx/>
              <a:buFontTx/>
              <a:buNone/>
              <a:tabLst/>
              <a:defRPr/>
            </a:pPr>
            <a:r>
              <a:rPr kumimoji="0" lang="en-US" sz="10299" b="0" i="0" u="none" strike="noStrike" kern="1200" cap="none" spc="0" normalizeH="0" baseline="0" noProof="0" dirty="0">
                <a:ln>
                  <a:noFill/>
                </a:ln>
                <a:solidFill>
                  <a:srgbClr val="00BF63"/>
                </a:solidFill>
                <a:effectLst/>
                <a:uLnTx/>
                <a:uFillTx/>
                <a:latin typeface="Norwester"/>
                <a:ea typeface="Norwester"/>
                <a:cs typeface="Norwester"/>
                <a:sym typeface="Norwester"/>
              </a:rPr>
              <a:t>GUIDELINES</a:t>
            </a:r>
          </a:p>
        </p:txBody>
      </p:sp>
      <p:sp>
        <p:nvSpPr>
          <p:cNvPr id="9" name="TextBox 9"/>
          <p:cNvSpPr txBox="1"/>
          <p:nvPr/>
        </p:nvSpPr>
        <p:spPr>
          <a:xfrm>
            <a:off x="302806" y="3116580"/>
            <a:ext cx="17985194" cy="3977640"/>
          </a:xfrm>
          <a:prstGeom prst="rect">
            <a:avLst/>
          </a:prstGeom>
        </p:spPr>
        <p:txBody>
          <a:bodyPr lIns="0" tIns="0" rIns="0" bIns="0" rtlCol="0" anchor="t">
            <a:spAutoFit/>
          </a:bodyPr>
          <a:lstStyle/>
          <a:p>
            <a:pPr marL="431801" lvl="1" indent="-215900" algn="l">
              <a:lnSpc>
                <a:spcPts val="3180"/>
              </a:lnSpc>
              <a:buFont typeface="Arial"/>
              <a:buChar char="•"/>
            </a:pPr>
            <a:r>
              <a:rPr lang="en-US" sz="2000" b="1" spc="60" dirty="0">
                <a:solidFill>
                  <a:srgbClr val="0C0B0D"/>
                </a:solidFill>
                <a:latin typeface="Inter Bold"/>
                <a:ea typeface="Inter Bold"/>
                <a:cs typeface="Inter Bold"/>
                <a:sym typeface="Inter Bold"/>
              </a:rPr>
              <a:t>IF AN ORGANIZATION FAILS TO MAINTAIN ELIGIBILITY OR MEET REQUIREMENTS AFTER AWARDING, APPROVED BY A ⅔ VOTE OF SOFFAC, THE ORG FORFEITS THE FUNDS ALLOCATED TO THEM FOR THAT SEMESTER AND/OR BE REQUIRED TO REIMBURSE STUDENT ACTIVITIES FOR ANY FUNDS ALREADY EXPENDED ON THE ORG’S BEHALF.</a:t>
            </a:r>
          </a:p>
          <a:p>
            <a:pPr marL="431801" lvl="1" indent="-215900" algn="l">
              <a:lnSpc>
                <a:spcPts val="3180"/>
              </a:lnSpc>
              <a:buFont typeface="Arial"/>
              <a:buChar char="•"/>
            </a:pPr>
            <a:r>
              <a:rPr lang="en-US" sz="2000" b="1" spc="60" dirty="0">
                <a:solidFill>
                  <a:srgbClr val="0C0B0D"/>
                </a:solidFill>
                <a:latin typeface="Inter Bold"/>
                <a:ea typeface="Inter Bold"/>
                <a:cs typeface="Inter Bold"/>
                <a:sym typeface="Inter Bold"/>
              </a:rPr>
              <a:t>IF AN ACTIVITY IS CANCELLED, THE ORG MAY, IF APPROVED BY ⅔ VOTE OF SOFFAC, BE REQUIRED TO REIMBURSE STUDENT ACTIVITIES FOR ANY FUNDS EXPENDED ON THE ORG’S BEHALF AND BE INELIGIBLE FOR FUTURE FUNDING UNTIL FUNDS ARE REIMBURSED.</a:t>
            </a:r>
          </a:p>
          <a:p>
            <a:pPr marL="431801" lvl="1" indent="-215900" algn="l">
              <a:lnSpc>
                <a:spcPts val="3180"/>
              </a:lnSpc>
              <a:buFont typeface="Arial"/>
              <a:buChar char="•"/>
            </a:pPr>
            <a:r>
              <a:rPr lang="en-US" sz="2000" b="1" spc="60" dirty="0">
                <a:solidFill>
                  <a:srgbClr val="0C0B0D"/>
                </a:solidFill>
                <a:latin typeface="Inter Bold"/>
                <a:ea typeface="Inter Bold"/>
                <a:cs typeface="Inter Bold"/>
                <a:sym typeface="Inter Bold"/>
              </a:rPr>
              <a:t>A STUDENT ORG DEMONSTRATING ACTIVITY NOT ALIGNING WITH THE MISSION OF THE UNIVERSITY MAY, IF APPROVED BY ⅔ OF SOFFAC, FORFEIT REMAINING FUNDS ALLOCATED TO THE ORG FOR THAT SEMESTER AND/OR MAY BE REQUIRED TO REIMBURSE STUDENT ACTIVITIES FOR FUNDS ALREADY EXPENDED; ADDITIONALLY, IF THE ORG’S ACTIONS ARE EGREGIOUS, THE ORG, IF APPROVED BY ⅔ VOTE OF SOFFAC, BE DEEMED INELIGIBLE TO APPLY FOR SOFFA FUNDS THE FOLLOWING SEMESTER.</a:t>
            </a:r>
          </a:p>
        </p:txBody>
      </p:sp>
    </p:spTree>
  </p:cSld>
  <p:clrMapOvr>
    <a:masterClrMapping/>
  </p:clrMapOvr>
  <mc:AlternateContent xmlns:mc="http://schemas.openxmlformats.org/markup-compatibility/2006" xmlns:p14="http://schemas.microsoft.com/office/powerpoint/2010/main">
    <mc:Choice Requires="p14">
      <p:transition p14:dur="0" advClick="0" advTm="24000"/>
    </mc:Choice>
    <mc:Fallback xmlns="">
      <p:transition advClick="0" advTm="2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6" name="TextBox 6"/>
          <p:cNvSpPr txBox="1">
            <a:spLocks noGrp="1"/>
          </p:cNvSpPr>
          <p:nvPr>
            <p:ph type="title" idx="4294967295"/>
          </p:nvPr>
        </p:nvSpPr>
        <p:spPr>
          <a:xfrm>
            <a:off x="161917" y="1907599"/>
            <a:ext cx="9118035" cy="26120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21437"/>
              </a:lnSpc>
              <a:spcBef>
                <a:spcPct val="0"/>
              </a:spcBef>
              <a:spcAft>
                <a:spcPts val="0"/>
              </a:spcAft>
              <a:buClrTx/>
              <a:buSzTx/>
              <a:buFontTx/>
              <a:buNone/>
              <a:tabLst/>
              <a:defRPr/>
            </a:pPr>
            <a:r>
              <a:rPr kumimoji="0" lang="en-US" sz="15312" b="0" i="0" u="none" strike="noStrike" kern="1200" cap="none" spc="0" normalizeH="0" baseline="0" noProof="0" dirty="0">
                <a:ln>
                  <a:noFill/>
                </a:ln>
                <a:solidFill>
                  <a:srgbClr val="FFFFFF"/>
                </a:solidFill>
                <a:effectLst/>
                <a:uLnTx/>
                <a:uFillTx/>
                <a:latin typeface="Anton"/>
                <a:ea typeface="Anton"/>
                <a:cs typeface="Anton"/>
                <a:sym typeface="Anton"/>
              </a:rPr>
              <a:t>APPLICATION</a:t>
            </a:r>
          </a:p>
        </p:txBody>
      </p:sp>
      <p:sp>
        <p:nvSpPr>
          <p:cNvPr id="7" name="TextBox 7"/>
          <p:cNvSpPr txBox="1"/>
          <p:nvPr/>
        </p:nvSpPr>
        <p:spPr>
          <a:xfrm>
            <a:off x="3007518" y="3838270"/>
            <a:ext cx="5262268" cy="2353285"/>
          </a:xfrm>
          <a:prstGeom prst="rect">
            <a:avLst/>
          </a:prstGeom>
        </p:spPr>
        <p:txBody>
          <a:bodyPr lIns="0" tIns="0" rIns="0" bIns="0" rtlCol="0" anchor="t">
            <a:spAutoFit/>
          </a:bodyPr>
          <a:lstStyle/>
          <a:p>
            <a:pPr algn="l">
              <a:lnSpc>
                <a:spcPts val="19375"/>
              </a:lnSpc>
              <a:spcBef>
                <a:spcPct val="0"/>
              </a:spcBef>
            </a:pPr>
            <a:r>
              <a:rPr lang="en-US" sz="13839">
                <a:solidFill>
                  <a:srgbClr val="C1FF72"/>
                </a:solidFill>
                <a:latin typeface="Brittany"/>
                <a:ea typeface="Brittany"/>
                <a:cs typeface="Brittany"/>
                <a:sym typeface="Brittany"/>
              </a:rPr>
              <a:t>Process</a:t>
            </a:r>
          </a:p>
        </p:txBody>
      </p:sp>
      <p:grpSp>
        <p:nvGrpSpPr>
          <p:cNvPr id="2" name="Group 2" descr="These are three images of money and an application form since the title of this slide is Application Process. "/>
          <p:cNvGrpSpPr/>
          <p:nvPr/>
        </p:nvGrpSpPr>
        <p:grpSpPr>
          <a:xfrm>
            <a:off x="9279953" y="1163284"/>
            <a:ext cx="8792970" cy="7442973"/>
            <a:chOff x="0" y="0"/>
            <a:chExt cx="11723960" cy="9923965"/>
          </a:xfrm>
        </p:grpSpPr>
        <p:pic>
          <p:nvPicPr>
            <p:cNvPr id="3" name="Picture 3"/>
            <p:cNvPicPr>
              <a:picLocks noChangeAspect="1"/>
            </p:cNvPicPr>
            <p:nvPr/>
          </p:nvPicPr>
          <p:blipFill>
            <a:blip r:embed="rId2"/>
            <a:srcRect l="10534" r="10534"/>
            <a:stretch>
              <a:fillRect/>
            </a:stretch>
          </p:blipFill>
          <p:spPr>
            <a:xfrm>
              <a:off x="0" y="0"/>
              <a:ext cx="5792130" cy="4892132"/>
            </a:xfrm>
            <a:prstGeom prst="rect">
              <a:avLst/>
            </a:prstGeom>
          </p:spPr>
        </p:pic>
        <p:pic>
          <p:nvPicPr>
            <p:cNvPr id="4" name="Picture 4"/>
            <p:cNvPicPr>
              <a:picLocks noChangeAspect="1"/>
            </p:cNvPicPr>
            <p:nvPr/>
          </p:nvPicPr>
          <p:blipFill>
            <a:blip r:embed="rId3"/>
            <a:srcRect l="17440" r="17440"/>
            <a:stretch>
              <a:fillRect/>
            </a:stretch>
          </p:blipFill>
          <p:spPr>
            <a:xfrm>
              <a:off x="0" y="5031832"/>
              <a:ext cx="5792130" cy="4892132"/>
            </a:xfrm>
            <a:prstGeom prst="rect">
              <a:avLst/>
            </a:prstGeom>
          </p:spPr>
        </p:pic>
        <p:pic>
          <p:nvPicPr>
            <p:cNvPr id="5" name="Picture 5"/>
            <p:cNvPicPr>
              <a:picLocks noChangeAspect="1"/>
            </p:cNvPicPr>
            <p:nvPr/>
          </p:nvPicPr>
          <p:blipFill>
            <a:blip r:embed="rId4"/>
            <a:srcRect l="30538" r="30538"/>
            <a:stretch>
              <a:fillRect/>
            </a:stretch>
          </p:blipFill>
          <p:spPr>
            <a:xfrm>
              <a:off x="5931830" y="0"/>
              <a:ext cx="5792130" cy="9923965"/>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BF63"/>
        </a:solidFill>
        <a:effectLst/>
      </p:bgPr>
    </p:bg>
    <p:spTree>
      <p:nvGrpSpPr>
        <p:cNvPr id="1" name=""/>
        <p:cNvGrpSpPr/>
        <p:nvPr/>
      </p:nvGrpSpPr>
      <p:grpSpPr>
        <a:xfrm>
          <a:off x="0" y="0"/>
          <a:ext cx="0" cy="0"/>
          <a:chOff x="0" y="0"/>
          <a:chExt cx="0" cy="0"/>
        </a:xfrm>
      </p:grpSpPr>
      <p:sp>
        <p:nvSpPr>
          <p:cNvPr id="7" name="TextBox 7"/>
          <p:cNvSpPr txBox="1">
            <a:spLocks noGrp="1"/>
          </p:cNvSpPr>
          <p:nvPr>
            <p:ph type="title" idx="4294967295"/>
          </p:nvPr>
        </p:nvSpPr>
        <p:spPr>
          <a:xfrm>
            <a:off x="1028700" y="748780"/>
            <a:ext cx="10045825" cy="1958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5419"/>
              </a:lnSpc>
              <a:spcBef>
                <a:spcPct val="0"/>
              </a:spcBef>
              <a:spcAft>
                <a:spcPts val="0"/>
              </a:spcAft>
              <a:buClrTx/>
              <a:buSzTx/>
              <a:buFontTx/>
              <a:buNone/>
              <a:tabLst/>
              <a:defRPr/>
            </a:pPr>
            <a:r>
              <a:rPr kumimoji="0" lang="en-US" sz="12849" b="0" i="0" u="none" strike="noStrike" kern="1200" cap="none" spc="0" normalizeH="0" baseline="0" noProof="0" dirty="0">
                <a:ln>
                  <a:noFill/>
                </a:ln>
                <a:solidFill>
                  <a:srgbClr val="C1FF72"/>
                </a:solidFill>
                <a:effectLst/>
                <a:uLnTx/>
                <a:uFillTx/>
                <a:latin typeface="Brittany"/>
                <a:ea typeface="Brittany"/>
                <a:cs typeface="Brittany"/>
                <a:sym typeface="Brittany"/>
              </a:rPr>
              <a:t>Application Info</a:t>
            </a:r>
          </a:p>
        </p:txBody>
      </p:sp>
      <p:sp>
        <p:nvSpPr>
          <p:cNvPr id="8" name="TextBox 8"/>
          <p:cNvSpPr txBox="1"/>
          <p:nvPr/>
        </p:nvSpPr>
        <p:spPr>
          <a:xfrm>
            <a:off x="416376" y="3181666"/>
            <a:ext cx="10352226" cy="6574941"/>
          </a:xfrm>
          <a:prstGeom prst="rect">
            <a:avLst/>
          </a:prstGeom>
        </p:spPr>
        <p:txBody>
          <a:bodyPr lIns="0" tIns="0" rIns="0" bIns="0" rtlCol="0" anchor="t">
            <a:spAutoFit/>
          </a:bodyPr>
          <a:lstStyle/>
          <a:p>
            <a:pPr algn="l">
              <a:lnSpc>
                <a:spcPts val="4330"/>
              </a:lnSpc>
            </a:pPr>
            <a:r>
              <a:rPr lang="en-US" sz="2887" dirty="0">
                <a:solidFill>
                  <a:srgbClr val="FFFFFF"/>
                </a:solidFill>
                <a:latin typeface="Open Sans"/>
                <a:ea typeface="Open Sans"/>
                <a:cs typeface="Open Sans"/>
                <a:sym typeface="Open Sans"/>
              </a:rPr>
              <a:t>Some of the information needed:</a:t>
            </a:r>
          </a:p>
          <a:p>
            <a:pPr marL="623350" lvl="1" indent="-311675" algn="l">
              <a:lnSpc>
                <a:spcPts val="4330"/>
              </a:lnSpc>
              <a:buFont typeface="Arial"/>
              <a:buChar char="•"/>
            </a:pPr>
            <a:r>
              <a:rPr lang="en-US" sz="2887" dirty="0">
                <a:solidFill>
                  <a:srgbClr val="FFFFFF"/>
                </a:solidFill>
                <a:latin typeface="Open Sans"/>
                <a:ea typeface="Open Sans"/>
                <a:cs typeface="Open Sans"/>
                <a:sym typeface="Open Sans"/>
              </a:rPr>
              <a:t>Contact info for organization President</a:t>
            </a:r>
          </a:p>
          <a:p>
            <a:pPr marL="623350" lvl="1" indent="-311675" algn="l">
              <a:lnSpc>
                <a:spcPts val="4330"/>
              </a:lnSpc>
              <a:buFont typeface="Arial"/>
              <a:buChar char="•"/>
            </a:pPr>
            <a:r>
              <a:rPr lang="en-US" sz="2887" u="none" dirty="0">
                <a:solidFill>
                  <a:srgbClr val="FFFFFF"/>
                </a:solidFill>
                <a:latin typeface="Open Sans"/>
                <a:ea typeface="Open Sans"/>
                <a:cs typeface="Open Sans"/>
                <a:sym typeface="Open Sans"/>
              </a:rPr>
              <a:t>SOFFA contact person for the organization</a:t>
            </a:r>
          </a:p>
          <a:p>
            <a:pPr marL="623350" lvl="1" indent="-311675" algn="l">
              <a:lnSpc>
                <a:spcPts val="4330"/>
              </a:lnSpc>
              <a:buFont typeface="Arial"/>
              <a:buChar char="•"/>
            </a:pPr>
            <a:r>
              <a:rPr lang="en-US" sz="2887" u="none" dirty="0">
                <a:solidFill>
                  <a:srgbClr val="FFFFFF"/>
                </a:solidFill>
                <a:latin typeface="Open Sans"/>
                <a:ea typeface="Open Sans"/>
                <a:cs typeface="Open Sans"/>
                <a:sym typeface="Open Sans"/>
              </a:rPr>
              <a:t>Type of program requesting (event/service project)</a:t>
            </a:r>
          </a:p>
          <a:p>
            <a:pPr marL="623350" lvl="1" indent="-311675" algn="l">
              <a:lnSpc>
                <a:spcPts val="4330"/>
              </a:lnSpc>
              <a:buFont typeface="Arial"/>
              <a:buChar char="•"/>
            </a:pPr>
            <a:r>
              <a:rPr lang="en-US" sz="2887" u="none" dirty="0">
                <a:solidFill>
                  <a:srgbClr val="FFFFFF"/>
                </a:solidFill>
                <a:latin typeface="Open Sans"/>
                <a:ea typeface="Open Sans"/>
                <a:cs typeface="Open Sans"/>
                <a:sym typeface="Open Sans"/>
              </a:rPr>
              <a:t>Justification (why funding needed, how the organization/campus community benefits from the program)</a:t>
            </a:r>
          </a:p>
          <a:p>
            <a:pPr marL="623350" lvl="1" indent="-311675" algn="l">
              <a:lnSpc>
                <a:spcPts val="4330"/>
              </a:lnSpc>
              <a:buFont typeface="Arial"/>
              <a:buChar char="•"/>
            </a:pPr>
            <a:r>
              <a:rPr lang="en-US" sz="2887" u="none" dirty="0">
                <a:solidFill>
                  <a:srgbClr val="FFFFFF"/>
                </a:solidFill>
                <a:latin typeface="Open Sans"/>
                <a:ea typeface="Open Sans"/>
                <a:cs typeface="Open Sans"/>
                <a:sym typeface="Open Sans"/>
              </a:rPr>
              <a:t>Budget (use the template in the application) </a:t>
            </a:r>
          </a:p>
          <a:p>
            <a:pPr marL="623350" lvl="1" indent="-311675" algn="l">
              <a:lnSpc>
                <a:spcPts val="4330"/>
              </a:lnSpc>
              <a:buFont typeface="Arial"/>
              <a:buChar char="•"/>
            </a:pPr>
            <a:r>
              <a:rPr lang="en-US" sz="2887" u="none" dirty="0">
                <a:solidFill>
                  <a:srgbClr val="FFFFFF"/>
                </a:solidFill>
                <a:latin typeface="Open Sans"/>
                <a:ea typeface="Open Sans"/>
                <a:cs typeface="Open Sans"/>
                <a:sym typeface="Open Sans"/>
              </a:rPr>
              <a:t>Projected attendance, prior attendance</a:t>
            </a:r>
          </a:p>
          <a:p>
            <a:pPr marL="623350" lvl="1" indent="-311675" algn="l">
              <a:lnSpc>
                <a:spcPts val="4330"/>
              </a:lnSpc>
              <a:buFont typeface="Arial"/>
              <a:buChar char="•"/>
            </a:pPr>
            <a:r>
              <a:rPr lang="en-US" sz="2887" u="none" dirty="0">
                <a:solidFill>
                  <a:srgbClr val="FFFFFF"/>
                </a:solidFill>
                <a:latin typeface="Open Sans"/>
                <a:ea typeface="Open Sans"/>
                <a:cs typeface="Open Sans"/>
                <a:sym typeface="Open Sans"/>
              </a:rPr>
              <a:t>Event application links from last two times </a:t>
            </a:r>
          </a:p>
          <a:p>
            <a:pPr algn="l">
              <a:lnSpc>
                <a:spcPts val="4330"/>
              </a:lnSpc>
            </a:pPr>
            <a:r>
              <a:rPr lang="en-US" sz="2887" u="none" dirty="0">
                <a:solidFill>
                  <a:srgbClr val="FFFFFF"/>
                </a:solidFill>
                <a:latin typeface="Open Sans"/>
                <a:ea typeface="Open Sans"/>
                <a:cs typeface="Open Sans"/>
                <a:sym typeface="Open Sans"/>
              </a:rPr>
              <a:t>      on-campus event was hosted</a:t>
            </a:r>
          </a:p>
          <a:p>
            <a:pPr algn="l">
              <a:lnSpc>
                <a:spcPts val="4330"/>
              </a:lnSpc>
            </a:pPr>
            <a:r>
              <a:rPr lang="en-US" sz="2887" u="none" dirty="0">
                <a:solidFill>
                  <a:srgbClr val="FFFFFF"/>
                </a:solidFill>
                <a:latin typeface="Open Sans"/>
                <a:ea typeface="Open Sans"/>
                <a:cs typeface="Open Sans"/>
                <a:sym typeface="Open Sans"/>
              </a:rPr>
              <a:t>Application located on the </a:t>
            </a:r>
            <a:r>
              <a:rPr lang="en-US" sz="2887" u="none" dirty="0">
                <a:solidFill>
                  <a:srgbClr val="FFFFFF"/>
                </a:solidFill>
                <a:latin typeface="Open Sans"/>
                <a:ea typeface="Open Sans"/>
                <a:cs typeface="Open Sans"/>
                <a:sym typeface="Open Sans"/>
                <a:hlinkClick r:id="rId2"/>
              </a:rPr>
              <a:t>SOFFA website</a:t>
            </a:r>
            <a:endParaRPr lang="en-US" sz="2887" u="none" dirty="0">
              <a:solidFill>
                <a:srgbClr val="FFFFFF"/>
              </a:solidFill>
              <a:latin typeface="Open Sans"/>
              <a:ea typeface="Open Sans"/>
              <a:cs typeface="Open Sans"/>
              <a:sym typeface="Open Sans"/>
            </a:endParaRPr>
          </a:p>
        </p:txBody>
      </p:sp>
      <p:grpSp>
        <p:nvGrpSpPr>
          <p:cNvPr id="3" name="Group 3" descr="This is a picture of a person using a calculator."/>
          <p:cNvGrpSpPr/>
          <p:nvPr/>
        </p:nvGrpSpPr>
        <p:grpSpPr>
          <a:xfrm>
            <a:off x="11028497" y="2189060"/>
            <a:ext cx="3290345" cy="5908879"/>
            <a:chOff x="0" y="0"/>
            <a:chExt cx="4387127" cy="7878506"/>
          </a:xfrm>
        </p:grpSpPr>
        <p:pic>
          <p:nvPicPr>
            <p:cNvPr id="4" name="Picture 4"/>
            <p:cNvPicPr>
              <a:picLocks noChangeAspect="1"/>
            </p:cNvPicPr>
            <p:nvPr/>
          </p:nvPicPr>
          <p:blipFill>
            <a:blip r:embed="rId3"/>
            <a:srcRect l="16472"/>
            <a:stretch>
              <a:fillRect/>
            </a:stretch>
          </p:blipFill>
          <p:spPr>
            <a:xfrm>
              <a:off x="0" y="0"/>
              <a:ext cx="4387127" cy="7878506"/>
            </a:xfrm>
            <a:prstGeom prst="rect">
              <a:avLst/>
            </a:prstGeom>
          </p:spPr>
        </p:pic>
      </p:grpSp>
      <p:grpSp>
        <p:nvGrpSpPr>
          <p:cNvPr id="5" name="Group 5" descr="This is a picture of a $100 bill being put in a piggy bank."/>
          <p:cNvGrpSpPr/>
          <p:nvPr/>
        </p:nvGrpSpPr>
        <p:grpSpPr>
          <a:xfrm>
            <a:off x="14578737" y="2707110"/>
            <a:ext cx="3290345" cy="5908879"/>
            <a:chOff x="0" y="0"/>
            <a:chExt cx="4387127" cy="7878506"/>
          </a:xfrm>
        </p:grpSpPr>
        <p:pic>
          <p:nvPicPr>
            <p:cNvPr id="6" name="Picture 6"/>
            <p:cNvPicPr>
              <a:picLocks noChangeAspect="1"/>
            </p:cNvPicPr>
            <p:nvPr/>
          </p:nvPicPr>
          <p:blipFill>
            <a:blip r:embed="rId4"/>
            <a:srcRect l="51769" r="11107"/>
            <a:stretch>
              <a:fillRect/>
            </a:stretch>
          </p:blipFill>
          <p:spPr>
            <a:xfrm>
              <a:off x="0" y="0"/>
              <a:ext cx="4387127" cy="7878506"/>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0" advClick="0" advTm="19000"/>
    </mc:Choice>
    <mc:Fallback xmlns="">
      <p:transition advClick="0" advTm="19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7f4b8a2-ad4f-41b5-9a91-284d2cc38f56}" enabled="1" method="Standard" siteId="{70de1992-07c6-480f-a318-a1afcba03983}" contentBits="0" removed="0"/>
</clbl:labelList>
</file>

<file path=docProps/app.xml><?xml version="1.0" encoding="utf-8"?>
<Properties xmlns="http://schemas.openxmlformats.org/officeDocument/2006/extended-properties" xmlns:vt="http://schemas.openxmlformats.org/officeDocument/2006/docPropsVTypes">
  <TotalTime>55</TotalTime>
  <Words>1538</Words>
  <Application>Microsoft Office PowerPoint</Application>
  <PresentationFormat>Custom</PresentationFormat>
  <Paragraphs>113</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Norwester</vt:lpstr>
      <vt:lpstr>Anton</vt:lpstr>
      <vt:lpstr>Arial</vt:lpstr>
      <vt:lpstr>Open Sans</vt:lpstr>
      <vt:lpstr>Inter Bold</vt:lpstr>
      <vt:lpstr>Open Sans Bold</vt:lpstr>
      <vt:lpstr>Brittany</vt:lpstr>
      <vt:lpstr>Canva Sans Bold</vt:lpstr>
      <vt:lpstr>Calibri</vt:lpstr>
      <vt:lpstr>Office Theme</vt:lpstr>
      <vt:lpstr>PowerPoint Presentation</vt:lpstr>
      <vt:lpstr>ELIGIBILITY</vt:lpstr>
      <vt:lpstr>PROGRAMS</vt:lpstr>
      <vt:lpstr>PROCESS</vt:lpstr>
      <vt:lpstr>REQUIREMENTS AFTER AWARDED</vt:lpstr>
      <vt:lpstr>GUIDELINES</vt:lpstr>
      <vt:lpstr>GUIDELINES</vt:lpstr>
      <vt:lpstr>APPLICATION</vt:lpstr>
      <vt:lpstr>Application Info</vt:lpstr>
      <vt:lpstr>Budget Template - Expenses</vt:lpstr>
      <vt:lpstr>Budget Template - Expenses Breakdown</vt:lpstr>
      <vt:lpstr>Budget Template - Revenue</vt:lpstr>
      <vt:lpstr>Presentation</vt:lpstr>
      <vt:lpstr>Award Notification</vt:lpstr>
      <vt:lpstr>Event Consultation</vt:lpstr>
      <vt:lpstr>Leading Up To and Day of Program/Service </vt:lpstr>
      <vt:lpstr>Post-Program Evaluation</vt:lpstr>
      <vt:lpstr>Key Takeaways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SOFFA</dc:title>
  <dc:creator>Sippel, Jeremy</dc:creator>
  <cp:lastModifiedBy>Sippel, Jeremy</cp:lastModifiedBy>
  <cp:revision>10</cp:revision>
  <dcterms:created xsi:type="dcterms:W3CDTF">2006-08-16T00:00:00Z</dcterms:created>
  <dcterms:modified xsi:type="dcterms:W3CDTF">2026-07-30T16:29:40Z</dcterms:modified>
  <dc:identifier>DAGkWRmhvL0</dc:identifier>
</cp:coreProperties>
</file>